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09" r:id="rId2"/>
    <p:sldMasterId id="2147483721" r:id="rId3"/>
  </p:sldMasterIdLst>
  <p:notesMasterIdLst>
    <p:notesMasterId r:id="rId29"/>
  </p:notesMasterIdLst>
  <p:sldIdLst>
    <p:sldId id="521" r:id="rId4"/>
    <p:sldId id="522" r:id="rId5"/>
    <p:sldId id="523" r:id="rId6"/>
    <p:sldId id="524" r:id="rId7"/>
    <p:sldId id="525" r:id="rId8"/>
    <p:sldId id="526" r:id="rId9"/>
    <p:sldId id="527" r:id="rId10"/>
    <p:sldId id="528" r:id="rId11"/>
    <p:sldId id="520" r:id="rId12"/>
    <p:sldId id="530" r:id="rId13"/>
    <p:sldId id="531" r:id="rId14"/>
    <p:sldId id="532" r:id="rId15"/>
    <p:sldId id="533" r:id="rId16"/>
    <p:sldId id="534" r:id="rId17"/>
    <p:sldId id="535" r:id="rId18"/>
    <p:sldId id="536" r:id="rId19"/>
    <p:sldId id="537" r:id="rId20"/>
    <p:sldId id="538" r:id="rId21"/>
    <p:sldId id="539" r:id="rId22"/>
    <p:sldId id="540" r:id="rId23"/>
    <p:sldId id="541" r:id="rId24"/>
    <p:sldId id="542" r:id="rId25"/>
    <p:sldId id="546" r:id="rId26"/>
    <p:sldId id="543" r:id="rId27"/>
    <p:sldId id="544" r:id="rId28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587">
          <p15:clr>
            <a:srgbClr val="A4A3A4"/>
          </p15:clr>
        </p15:guide>
        <p15:guide id="4" orient="horz" pos="1180">
          <p15:clr>
            <a:srgbClr val="A4A3A4"/>
          </p15:clr>
        </p15:guide>
        <p15:guide id="5" orient="horz" pos="4031">
          <p15:clr>
            <a:srgbClr val="A4A3A4"/>
          </p15:clr>
        </p15:guide>
        <p15:guide id="6" orient="horz" pos="257">
          <p15:clr>
            <a:srgbClr val="A4A3A4"/>
          </p15:clr>
        </p15:guide>
        <p15:guide id="7" orient="horz" pos="3537">
          <p15:clr>
            <a:srgbClr val="A4A3A4"/>
          </p15:clr>
        </p15:guide>
        <p15:guide id="8" pos="1486">
          <p15:clr>
            <a:srgbClr val="A4A3A4"/>
          </p15:clr>
        </p15:guide>
        <p15:guide id="9" pos="7412">
          <p15:clr>
            <a:srgbClr val="A4A3A4"/>
          </p15:clr>
        </p15:guide>
        <p15:guide id="10" pos="268">
          <p15:clr>
            <a:srgbClr val="A4A3A4"/>
          </p15:clr>
        </p15:guide>
        <p15:guide id="11" pos="2325">
          <p15:clr>
            <a:srgbClr val="A4A3A4"/>
          </p15:clr>
        </p15:guide>
        <p15:guide id="12" pos="3843">
          <p15:clr>
            <a:srgbClr val="A4A3A4"/>
          </p15:clr>
        </p15:guide>
        <p15:guide id="13" pos="6195">
          <p15:clr>
            <a:srgbClr val="A4A3A4"/>
          </p15:clr>
        </p15:guide>
        <p15:guide id="14" orient="horz" pos="2878">
          <p15:clr>
            <a:srgbClr val="A4A3A4"/>
          </p15:clr>
        </p15:guide>
        <p15:guide id="15" orient="horz" pos="3171">
          <p15:clr>
            <a:srgbClr val="A4A3A4"/>
          </p15:clr>
        </p15:guide>
        <p15:guide id="16" orient="horz" pos="3085">
          <p15:clr>
            <a:srgbClr val="A4A3A4"/>
          </p15:clr>
        </p15:guide>
        <p15:guide id="17" orient="horz" pos="1439">
          <p15:clr>
            <a:srgbClr val="A4A3A4"/>
          </p15:clr>
        </p15:guide>
        <p15:guide id="18" pos="899">
          <p15:clr>
            <a:srgbClr val="A4A3A4"/>
          </p15:clr>
        </p15:guide>
        <p15:guide id="19" pos="6777">
          <p15:clr>
            <a:srgbClr val="A4A3A4"/>
          </p15:clr>
        </p15:guide>
        <p15:guide id="20">
          <p15:clr>
            <a:srgbClr val="A4A3A4"/>
          </p15:clr>
        </p15:guide>
        <p15:guide id="21" pos="2031">
          <p15:clr>
            <a:srgbClr val="A4A3A4"/>
          </p15:clr>
        </p15:guide>
        <p15:guide id="22" pos="4815">
          <p15:clr>
            <a:srgbClr val="A4A3A4"/>
          </p15:clr>
        </p15:guide>
        <p15:guide id="23" pos="7679">
          <p15:clr>
            <a:srgbClr val="A4A3A4"/>
          </p15:clr>
        </p15:guide>
        <p15:guide id="24" pos="275">
          <p15:clr>
            <a:srgbClr val="A4A3A4"/>
          </p15:clr>
        </p15:guide>
        <p15:guide id="25" pos="2876">
          <p15:clr>
            <a:srgbClr val="A4A3A4"/>
          </p15:clr>
        </p15:guide>
        <p15:guide id="26" orient="horz" pos="2442">
          <p15:clr>
            <a:srgbClr val="A4A3A4"/>
          </p15:clr>
        </p15:guide>
        <p15:guide id="27" pos="1268">
          <p15:clr>
            <a:srgbClr val="A4A3A4"/>
          </p15:clr>
        </p15:guide>
        <p15:guide id="28" pos="3862">
          <p15:clr>
            <a:srgbClr val="A4A3A4"/>
          </p15:clr>
        </p15:guide>
        <p15:guide id="29" pos="5869">
          <p15:clr>
            <a:srgbClr val="A4A3A4"/>
          </p15:clr>
        </p15:guide>
        <p15:guide id="30" pos="2870">
          <p15:clr>
            <a:srgbClr val="A4A3A4"/>
          </p15:clr>
        </p15:guide>
        <p15:guide id="31" orient="horz" pos="1194">
          <p15:clr>
            <a:srgbClr val="A4A3A4"/>
          </p15:clr>
        </p15:guide>
        <p15:guide id="32" orient="horz" pos="538">
          <p15:clr>
            <a:srgbClr val="A4A3A4"/>
          </p15:clr>
        </p15:guide>
        <p15:guide id="33" orient="horz" pos="3347">
          <p15:clr>
            <a:srgbClr val="A4A3A4"/>
          </p15:clr>
        </p15:guide>
        <p15:guide id="34" orient="horz" pos="1066">
          <p15:clr>
            <a:srgbClr val="A4A3A4"/>
          </p15:clr>
        </p15:guide>
        <p15:guide id="35" pos="2248">
          <p15:clr>
            <a:srgbClr val="A4A3A4"/>
          </p15:clr>
        </p15:guide>
        <p15:guide id="36" pos="6188">
          <p15:clr>
            <a:srgbClr val="A4A3A4"/>
          </p15:clr>
        </p15:guide>
        <p15:guide id="37" pos="4303">
          <p15:clr>
            <a:srgbClr val="A4A3A4"/>
          </p15:clr>
        </p15:guide>
        <p15:guide id="38" pos="5050">
          <p15:clr>
            <a:srgbClr val="A4A3A4"/>
          </p15:clr>
        </p15:guide>
        <p15:guide id="39" pos="1817">
          <p15:clr>
            <a:srgbClr val="A4A3A4"/>
          </p15:clr>
        </p15:guide>
        <p15:guide id="40" pos="6362">
          <p15:clr>
            <a:srgbClr val="A4A3A4"/>
          </p15:clr>
        </p15:guide>
        <p15:guide id="41" pos="5212">
          <p15:clr>
            <a:srgbClr val="A4A3A4"/>
          </p15:clr>
        </p15:guide>
        <p15:guide id="42" pos="267">
          <p15:clr>
            <a:srgbClr val="A4A3A4"/>
          </p15:clr>
        </p15:guide>
        <p15:guide id="43" pos="3496">
          <p15:clr>
            <a:srgbClr val="A4A3A4"/>
          </p15:clr>
        </p15:guide>
        <p15:guide id="44" pos="41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na Dooley" initials="TD" lastIdx="85" clrIdx="0"/>
  <p:cmAuthor id="2" name="Mary Jasch" initials="MJ" lastIdx="20" clrIdx="1"/>
  <p:cmAuthor id="3" name="Brooke Failey" initials="BF" lastIdx="18" clrIdx="2"/>
  <p:cmAuthor id="4" name="Maja Znidar" initials="MZ" lastIdx="230" clrIdx="3"/>
  <p:cmAuthor id="5" name="Macuser Macuser" initials="" lastIdx="0" clrIdx="4"/>
  <p:cmAuthor id="6" name="Natalia Tomashevska" initials="NT" lastIdx="2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CB4"/>
    <a:srgbClr val="EE5D1D"/>
    <a:srgbClr val="F7DFD5"/>
    <a:srgbClr val="E2BEB1"/>
    <a:srgbClr val="FFCCCC"/>
    <a:srgbClr val="866059"/>
    <a:srgbClr val="EDB389"/>
    <a:srgbClr val="C4DFF2"/>
    <a:srgbClr val="F9F9F9"/>
    <a:srgbClr val="66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117" autoAdjust="0"/>
  </p:normalViewPr>
  <p:slideViewPr>
    <p:cSldViewPr snapToGrid="0">
      <p:cViewPr varScale="1">
        <p:scale>
          <a:sx n="62" d="100"/>
          <a:sy n="62" d="100"/>
        </p:scale>
        <p:origin x="828" y="44"/>
      </p:cViewPr>
      <p:guideLst>
        <p:guide orient="horz" pos="2160"/>
        <p:guide pos="3840"/>
        <p:guide orient="horz" pos="3587"/>
        <p:guide orient="horz" pos="1180"/>
        <p:guide orient="horz" pos="4031"/>
        <p:guide orient="horz" pos="257"/>
        <p:guide orient="horz" pos="3537"/>
        <p:guide pos="1486"/>
        <p:guide pos="7412"/>
        <p:guide pos="268"/>
        <p:guide pos="2325"/>
        <p:guide pos="3843"/>
        <p:guide pos="6195"/>
        <p:guide orient="horz" pos="2878"/>
        <p:guide orient="horz" pos="3171"/>
        <p:guide orient="horz" pos="3085"/>
        <p:guide orient="horz" pos="1439"/>
        <p:guide pos="899"/>
        <p:guide pos="6777"/>
        <p:guide/>
        <p:guide pos="2031"/>
        <p:guide pos="4815"/>
        <p:guide pos="7679"/>
        <p:guide pos="275"/>
        <p:guide pos="2876"/>
        <p:guide orient="horz" pos="2442"/>
        <p:guide pos="1268"/>
        <p:guide pos="3862"/>
        <p:guide pos="5869"/>
        <p:guide pos="2870"/>
        <p:guide orient="horz" pos="1194"/>
        <p:guide orient="horz" pos="538"/>
        <p:guide orient="horz" pos="3347"/>
        <p:guide orient="horz" pos="1066"/>
        <p:guide pos="2248"/>
        <p:guide pos="6188"/>
        <p:guide pos="4303"/>
        <p:guide pos="5050"/>
        <p:guide pos="1817"/>
        <p:guide pos="6362"/>
        <p:guide pos="5212"/>
        <p:guide pos="267"/>
        <p:guide pos="3496"/>
        <p:guide pos="41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A43B1EF-C52E-4EBF-9081-62371111A28D}" type="datetimeFigureOut">
              <a:rPr lang="en-US" smtClean="0"/>
              <a:pPr/>
              <a:t>9/13/2021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53B6742-C711-40D4-A02B-89879D6A73D5}" type="slidenum">
              <a:rPr lang="en-US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548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8CE55DBA-0694-0345-9C95-402D385FA3FC}" type="slidenum">
              <a:rPr lang="en-US" sz="1200">
                <a:solidFill>
                  <a:prstClr val="black"/>
                </a:solidFill>
              </a:rPr>
              <a:pPr/>
              <a:t>1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6BE6EFD9-23A8-4646-9B56-D46B746327E4}" type="slidenum">
              <a:rPr lang="en-US" sz="1200">
                <a:solidFill>
                  <a:prstClr val="black"/>
                </a:solidFill>
              </a:rPr>
              <a:pPr/>
              <a:t>16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72E0CD39-9D8F-FF41-AD05-739B922150D6}" type="slidenum">
              <a:rPr lang="en-US" sz="1200">
                <a:solidFill>
                  <a:prstClr val="black"/>
                </a:solidFill>
              </a:rPr>
              <a:pPr/>
              <a:t>19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B6742-C711-40D4-A02B-89879D6A73D5}" type="slidenum">
              <a:rPr lang="en-US" smtClean="0"/>
              <a:pPr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5483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B6742-C711-40D4-A02B-89879D6A73D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12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B6742-C711-40D4-A02B-89879D6A73D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49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B6742-C711-40D4-A02B-89879D6A73D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34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900">
              <a:latin typeface="Calibri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54A9B6A5-334B-CD4E-B28E-C79EC46DED46}" type="slidenum">
              <a:rPr lang="en-US" sz="1200">
                <a:solidFill>
                  <a:prstClr val="black"/>
                </a:solidFill>
              </a:rPr>
              <a:pPr/>
              <a:t>25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900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9FE7E184-E1F8-DB4F-974B-B7CE8FC082ED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9E0D7D13-DC2F-FA4A-9C01-301A026CA522}" type="slidenum">
              <a:rPr lang="en-US" sz="1200">
                <a:solidFill>
                  <a:srgbClr val="000000"/>
                </a:solidFill>
              </a:rPr>
              <a:pPr/>
              <a:t>3</a:t>
            </a:fld>
            <a:endParaRPr lang="pl-PL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0C240490-5A02-8A43-B7F8-DB9705341381}" type="slidenum">
              <a:rPr lang="en-US" sz="1200">
                <a:solidFill>
                  <a:prstClr val="black"/>
                </a:solidFill>
              </a:rPr>
              <a:pPr/>
              <a:t>4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35842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35843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658AD890-8AAF-5B4A-AEEF-DF739B452F9F}" type="slidenum">
              <a:rPr lang="en-US" sz="1200">
                <a:solidFill>
                  <a:prstClr val="black"/>
                </a:solidFill>
              </a:rPr>
              <a:pPr/>
              <a:t>5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37890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900">
              <a:latin typeface="Calibri" charset="0"/>
            </a:endParaRPr>
          </a:p>
        </p:txBody>
      </p:sp>
      <p:sp>
        <p:nvSpPr>
          <p:cNvPr id="37891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9A1DB143-348B-4749-A6BA-593B88EADC82}" type="slidenum">
              <a:rPr lang="en-US" sz="1200">
                <a:solidFill>
                  <a:prstClr val="black"/>
                </a:solidFill>
              </a:rPr>
              <a:pPr/>
              <a:t>6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FCE84DCD-6141-2F4F-842F-9B703B62C8C4}" type="slidenum">
              <a:rPr lang="en-US" sz="1200">
                <a:solidFill>
                  <a:prstClr val="black"/>
                </a:solidFill>
              </a:rPr>
              <a:pPr/>
              <a:t>7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90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F54C89C2-E962-8C4F-B56F-899554BB7991}" type="slidenum">
              <a:rPr lang="en-US" sz="1200">
                <a:solidFill>
                  <a:prstClr val="black"/>
                </a:solidFill>
              </a:rPr>
              <a:pPr/>
              <a:t>8</a:t>
            </a:fld>
            <a:endParaRPr lang="pl-PL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sz="1000">
                <a:solidFill>
                  <a:srgbClr val="76777B"/>
                </a:solidFill>
                <a:latin typeface="Calibri" charset="0"/>
              </a:rPr>
              <a:t>Dlaczego baza jest potrzebna?</a:t>
            </a:r>
          </a:p>
          <a:p>
            <a:pPr eaLnBrk="1" hangingPunct="1">
              <a:spcBef>
                <a:spcPct val="0"/>
              </a:spcBef>
            </a:pPr>
            <a:r>
              <a:rPr lang="pl-PL" sz="1000">
                <a:solidFill>
                  <a:srgbClr val="76777B"/>
                </a:solidFill>
                <a:latin typeface="Calibri" charset="0"/>
              </a:rPr>
              <a:t>Baza pomaga w aktywacji poszczególnych ampułek, sprawiając, że są idealnie skoncentrowane i doskonale działają na skórę: łagodnie, a zarazem bardzo skutecznie.</a:t>
            </a:r>
            <a:r>
              <a:rPr lang="pl-PL" sz="1000">
                <a:latin typeface="Calibri" charset="0"/>
              </a:rPr>
              <a:t> W wyniku połączenia ampułki z bazą serum powstaje spersonalizowane serum zawierające substancje roślinne pochodzące z farm Nutrilite™, które zapewniają skórze optymalny, zdrowy wygląd. Baza serum:</a:t>
            </a:r>
          </a:p>
          <a:p>
            <a:pPr eaLnBrk="1" hangingPunct="1">
              <a:spcBef>
                <a:spcPct val="0"/>
              </a:spcBef>
            </a:pPr>
            <a:endParaRPr lang="pl-PL" sz="1000">
              <a:latin typeface="Calibri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pl-PL" sz="1000">
                <a:latin typeface="Calibri" charset="0"/>
              </a:rPr>
              <a:t>Potęguje wnikanie ampułek nawet o 175%.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pl-PL" sz="1000">
                <a:latin typeface="Calibri" charset="0"/>
              </a:rPr>
              <a:t>To podstawa dla odżywionej skóry.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pl-PL" sz="1000">
                <a:latin typeface="Calibri" charset="0"/>
              </a:rPr>
              <a:t>Chroni przed wolnymi rodnikami.</a:t>
            </a:r>
          </a:p>
          <a:p>
            <a:pPr eaLnBrk="1" hangingPunct="1">
              <a:spcBef>
                <a:spcPct val="0"/>
              </a:spcBef>
              <a:spcAft>
                <a:spcPts val="1000"/>
              </a:spcAft>
            </a:pPr>
            <a:endParaRPr lang="pl-PL">
              <a:solidFill>
                <a:srgbClr val="76777B"/>
              </a:solidFill>
              <a:latin typeface="Franklin Gothic Book" charset="0"/>
            </a:endParaRPr>
          </a:p>
          <a:p>
            <a:pPr eaLnBrk="1" hangingPunct="1">
              <a:spcBef>
                <a:spcPct val="0"/>
              </a:spcBef>
              <a:spcAft>
                <a:spcPts val="1000"/>
              </a:spcAft>
            </a:pPr>
            <a:endParaRPr lang="pl-PL">
              <a:solidFill>
                <a:srgbClr val="76777B"/>
              </a:solidFill>
              <a:latin typeface="Franklin Gothic Book" charset="0"/>
            </a:endParaRPr>
          </a:p>
          <a:p>
            <a:pPr eaLnBrk="1" hangingPunct="1">
              <a:spcBef>
                <a:spcPct val="0"/>
              </a:spcBef>
            </a:pPr>
            <a:endParaRPr lang="pl-PL">
              <a:latin typeface="Calibri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E4DACA51-B0D9-2843-8F3F-84EF45DE7BA9}" type="slidenum">
              <a:rPr lang="en-US" sz="1200">
                <a:solidFill>
                  <a:srgbClr val="000000"/>
                </a:solidFill>
              </a:rPr>
              <a:pPr/>
              <a:t>10</a:t>
            </a:fld>
            <a:endParaRPr lang="pl-PL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68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61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5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8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5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2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0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1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9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4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69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010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0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4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6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BA89-A506-DD4E-B5DF-578EEE61F49B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010C-EB46-B043-8323-E00ED606F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80665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F39E2-E809-0241-AECB-34E1833322E1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4270A-EBA1-C241-82B1-92E7A1D29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44877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D458-7E89-3247-8968-8D26E1627DBA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B8B12-4947-434F-BD87-3ECA70331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87185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742FE-4214-B045-99EC-C3EAD10B6342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A9838-6076-B64B-A45E-08AA036F4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40356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45323-1DBD-674F-9069-72EEAB04925B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1C2C1-53D3-7246-823D-2033352DD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54583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2D59B-9E5D-4D41-841D-E9C0165A0DC0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949A8-B50C-2544-91E9-26D52CFBA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27332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15BFE-981A-F541-974D-7B87D8149F13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034C3-F7F0-1E48-ACA3-C21D9C8A3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792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658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C84B2-5EA0-4D44-8775-CFFEB3C6C9C3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89F9B-F700-474E-BA73-6E6555430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91979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20473-EDF1-6245-8CAA-521BB2A7D305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DC00-60EB-7C48-A3D7-825A46AE3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6554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79929-76F5-A74D-A8BC-FCDBEA0FF350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ACF6D-7E83-D64D-99BC-BFE6A319F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6489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48CD6-5DFE-8E4E-ACA5-38DCF7619C42}" type="datetimeFigureOut">
              <a:rPr lang="en-US"/>
              <a:pPr>
                <a:defRPr/>
              </a:pPr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2431-C9DD-474A-A689-61F9A7AE4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2854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92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4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97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3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27A26-8BCD-7342-9B6C-C27892104185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33CE1-842C-2F4E-900B-9D307402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4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F3D7E-FF92-4C8E-BAD7-6562D4AECF11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B0FB-DEA6-424F-B050-74624A75D4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1B70D19-0B9F-4636-8D54-4D39D9C420C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EAF5DA-50EE-3945-A56E-F5882FC79703}" type="datetimeFigureOut">
              <a:rPr lang="en-US">
                <a:latin typeface="Calibri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9/13/2021</a:t>
            </a:fld>
            <a:endParaRPr lang="en-US">
              <a:latin typeface="Calibri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6835-BD3C-284E-9996-CF3275111FFA}" type="slidenum">
              <a:rPr lang="en-US">
                <a:latin typeface="Calibri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Calibri" charset="0"/>
              <a:ea typeface="ＭＳ Ｐゴシック" charset="0"/>
            </a:endParaRPr>
          </a:p>
        </p:txBody>
      </p:sp>
      <p:pic>
        <p:nvPicPr>
          <p:cNvPr id="13319" name="Imagem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30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1.jpeg"/><Relationship Id="rId5" Type="http://schemas.openxmlformats.org/officeDocument/2006/relationships/hyperlink" Target="http://www.amway.pl/about-amway/video-library?assetId=f44611fb-be92-4458-a622-70638121e40a" TargetMode="Externa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4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4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1.emf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instagram.com/artistryeurope/" TargetMode="External"/><Relationship Id="rId5" Type="http://schemas.openxmlformats.org/officeDocument/2006/relationships/image" Target="../media/image73.emf"/><Relationship Id="rId4" Type="http://schemas.openxmlformats.org/officeDocument/2006/relationships/hyperlink" Target="https://www.facebook.com/ArtistryInEurop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emf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Imagem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6465888" y="3962399"/>
            <a:ext cx="4467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2000" spc="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PRODUKT STWORZONY SPECJALNIE DLA CIEBIE!</a:t>
            </a:r>
            <a:endParaRPr lang="pl-PL" sz="2000" spc="100" baseline="30000" dirty="0">
              <a:solidFill>
                <a:prstClr val="white">
                  <a:lumMod val="50000"/>
                </a:prstClr>
              </a:solidFill>
              <a:latin typeface="Arial"/>
              <a:ea typeface="ＭＳ Ｐゴシック" charset="0"/>
              <a:cs typeface="Arial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6465888" y="3867150"/>
            <a:ext cx="4467225" cy="0"/>
          </a:xfrm>
          <a:prstGeom prst="line">
            <a:avLst/>
          </a:prstGeom>
          <a:ln w="3175">
            <a:solidFill>
              <a:srgbClr val="8A7D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8" name="Imagem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43" t="33333" r="7091" b="42215"/>
          <a:stretch>
            <a:fillRect/>
          </a:stretch>
        </p:blipFill>
        <p:spPr bwMode="auto">
          <a:xfrm>
            <a:off x="6296025" y="2286000"/>
            <a:ext cx="50307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80041" y="5920599"/>
            <a:ext cx="464618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defTabSz="584200">
              <a:defRPr/>
            </a:pPr>
            <a:r>
              <a:rPr lang="pl-PL" sz="1200" dirty="0">
                <a:solidFill>
                  <a:prstClr val="white">
                    <a:lumMod val="50000"/>
                  </a:prstClr>
                </a:solidFill>
                <a:latin typeface="Arial"/>
              </a:rPr>
              <a:t>Prezentacja jest chroniona prawami autorskimi i jest przeznaczona tylko dla Przedsiębiorców Amway. Treść prezentacji nie powinna być zmieniana bez uprzedniej zgody Amway.</a:t>
            </a:r>
            <a:endParaRPr lang="pl-PL" sz="1200" dirty="0">
              <a:solidFill>
                <a:prstClr val="white">
                  <a:lumMod val="50000"/>
                </a:prstClr>
              </a:solidFill>
              <a:latin typeface="Arial"/>
              <a:ea typeface="ＭＳ Ｐゴシック" charset="0"/>
              <a:cs typeface="Arial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7355785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6" descr="Art_SigSel_Social_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4" name="Group 24"/>
          <p:cNvGrpSpPr>
            <a:grpSpLocks/>
          </p:cNvGrpSpPr>
          <p:nvPr/>
        </p:nvGrpSpPr>
        <p:grpSpPr bwMode="auto">
          <a:xfrm>
            <a:off x="6157997" y="4427538"/>
            <a:ext cx="5727617" cy="1682947"/>
            <a:chOff x="6157277" y="4779562"/>
            <a:chExt cx="5729012" cy="1684293"/>
          </a:xfrm>
        </p:grpSpPr>
        <p:grpSp>
          <p:nvGrpSpPr>
            <p:cNvPr id="44039" name="Group 23"/>
            <p:cNvGrpSpPr>
              <a:grpSpLocks/>
            </p:cNvGrpSpPr>
            <p:nvPr/>
          </p:nvGrpSpPr>
          <p:grpSpPr bwMode="auto">
            <a:xfrm>
              <a:off x="6157277" y="5360406"/>
              <a:ext cx="5729012" cy="1103449"/>
              <a:chOff x="6216650" y="3141009"/>
              <a:chExt cx="5729010" cy="1103449"/>
            </a:xfrm>
          </p:grpSpPr>
          <p:grpSp>
            <p:nvGrpSpPr>
              <p:cNvPr id="44041" name="Group 18"/>
              <p:cNvGrpSpPr>
                <a:grpSpLocks/>
              </p:cNvGrpSpPr>
              <p:nvPr/>
            </p:nvGrpSpPr>
            <p:grpSpPr bwMode="auto">
              <a:xfrm>
                <a:off x="6216650" y="3141009"/>
                <a:ext cx="1364476" cy="1099404"/>
                <a:chOff x="6096000" y="3141009"/>
                <a:chExt cx="1364476" cy="1099404"/>
              </a:xfrm>
            </p:grpSpPr>
            <p:pic>
              <p:nvPicPr>
                <p:cNvPr id="44054" name="Picture 4" descr="Art_SigSel_Acerola_Cherries.png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02505" y="3141009"/>
                  <a:ext cx="947622" cy="895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55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6096000" y="3994192"/>
                  <a:ext cx="1364476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pl-PL" sz="1000">
                      <a:solidFill>
                        <a:srgbClr val="76777B"/>
                      </a:solidFill>
                      <a:latin typeface="Arial" charset="0"/>
                    </a:rPr>
                    <a:t>OWOC ACEROLI</a:t>
                  </a:r>
                </a:p>
              </p:txBody>
            </p:sp>
          </p:grpSp>
          <p:grpSp>
            <p:nvGrpSpPr>
              <p:cNvPr id="44042" name="Group 19"/>
              <p:cNvGrpSpPr>
                <a:grpSpLocks/>
              </p:cNvGrpSpPr>
              <p:nvPr/>
            </p:nvGrpSpPr>
            <p:grpSpPr bwMode="auto">
              <a:xfrm>
                <a:off x="7356751" y="3270250"/>
                <a:ext cx="1261734" cy="974011"/>
                <a:chOff x="7213862" y="3270250"/>
                <a:chExt cx="1261734" cy="974011"/>
              </a:xfrm>
            </p:grpSpPr>
            <p:pic>
              <p:nvPicPr>
                <p:cNvPr id="44052" name="Picture 5" descr="Art_SigSel_Spinach.png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13862" y="3270250"/>
                  <a:ext cx="1261734" cy="8474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53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7521025" y="3998040"/>
                  <a:ext cx="75473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pl-PL" sz="1000">
                      <a:solidFill>
                        <a:srgbClr val="76777B"/>
                      </a:solidFill>
                      <a:latin typeface="Arial" charset="0"/>
                    </a:rPr>
                    <a:t>SZPINAK</a:t>
                  </a:r>
                </a:p>
              </p:txBody>
            </p:sp>
          </p:grpSp>
          <p:grpSp>
            <p:nvGrpSpPr>
              <p:cNvPr id="44043" name="Group 20"/>
              <p:cNvGrpSpPr>
                <a:grpSpLocks/>
              </p:cNvGrpSpPr>
              <p:nvPr/>
            </p:nvGrpSpPr>
            <p:grpSpPr bwMode="auto">
              <a:xfrm>
                <a:off x="8540804" y="3292985"/>
                <a:ext cx="1172704" cy="951276"/>
                <a:chOff x="8412206" y="3292985"/>
                <a:chExt cx="1172704" cy="951276"/>
              </a:xfrm>
            </p:grpSpPr>
            <p:pic>
              <p:nvPicPr>
                <p:cNvPr id="44050" name="Picture 2" descr="Art_SigSel_Pomegranate.png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72414" y="3292985"/>
                  <a:ext cx="894492" cy="895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51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8412206" y="3998040"/>
                  <a:ext cx="117270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pl-PL" sz="1000">
                      <a:solidFill>
                        <a:srgbClr val="76777B"/>
                      </a:solidFill>
                      <a:latin typeface="Arial" charset="0"/>
                    </a:rPr>
                    <a:t>GRANAT</a:t>
                  </a:r>
                </a:p>
              </p:txBody>
            </p:sp>
          </p:grpSp>
          <p:grpSp>
            <p:nvGrpSpPr>
              <p:cNvPr id="44044" name="Group 21"/>
              <p:cNvGrpSpPr>
                <a:grpSpLocks/>
              </p:cNvGrpSpPr>
              <p:nvPr/>
            </p:nvGrpSpPr>
            <p:grpSpPr bwMode="auto">
              <a:xfrm>
                <a:off x="9359840" y="3216998"/>
                <a:ext cx="1371223" cy="1027460"/>
                <a:chOff x="9221994" y="3216998"/>
                <a:chExt cx="1371223" cy="1027460"/>
              </a:xfrm>
            </p:grpSpPr>
            <p:pic>
              <p:nvPicPr>
                <p:cNvPr id="44048" name="Picture 1" descr="Art_SigSel_Green_Tea.png"/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35436" y="3216998"/>
                  <a:ext cx="1022739" cy="895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49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9221994" y="3998040"/>
                  <a:ext cx="1371223" cy="2464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pl-PL" sz="1000" dirty="0">
                      <a:solidFill>
                        <a:srgbClr val="76777B"/>
                      </a:solidFill>
                      <a:latin typeface="Arial" charset="0"/>
                    </a:rPr>
                    <a:t>ZIELONA HERBATA</a:t>
                  </a:r>
                </a:p>
              </p:txBody>
            </p:sp>
          </p:grpSp>
          <p:grpSp>
            <p:nvGrpSpPr>
              <p:cNvPr id="44045" name="Group 22"/>
              <p:cNvGrpSpPr>
                <a:grpSpLocks/>
              </p:cNvGrpSpPr>
              <p:nvPr/>
            </p:nvGrpSpPr>
            <p:grpSpPr bwMode="auto">
              <a:xfrm>
                <a:off x="10680219" y="3183372"/>
                <a:ext cx="1265441" cy="1060889"/>
                <a:chOff x="10664389" y="3183372"/>
                <a:chExt cx="1265441" cy="1060889"/>
              </a:xfrm>
            </p:grpSpPr>
            <p:pic>
              <p:nvPicPr>
                <p:cNvPr id="44046" name="Picture 10" descr="Art_SigSel_Black_Currant.png"/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72904" y="3183372"/>
                  <a:ext cx="1039671" cy="895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47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10664389" y="3998040"/>
                  <a:ext cx="1265441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pl-PL" sz="1000">
                      <a:solidFill>
                        <a:srgbClr val="76777B"/>
                      </a:solidFill>
                      <a:latin typeface="Arial" charset="0"/>
                    </a:rPr>
                    <a:t>CZARNA PORZECZKA</a:t>
                  </a:r>
                </a:p>
              </p:txBody>
            </p:sp>
          </p:grpSp>
        </p:grpSp>
        <p:sp>
          <p:nvSpPr>
            <p:cNvPr id="44040" name="Rectangle 7"/>
            <p:cNvSpPr>
              <a:spLocks noChangeArrowheads="1"/>
            </p:cNvSpPr>
            <p:nvPr/>
          </p:nvSpPr>
          <p:spPr bwMode="auto">
            <a:xfrm>
              <a:off x="6498133" y="4779562"/>
              <a:ext cx="5056739" cy="693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1300" dirty="0">
                  <a:solidFill>
                    <a:srgbClr val="9BBB59"/>
                  </a:solidFill>
                  <a:latin typeface="Arial" charset="0"/>
                </a:rPr>
                <a:t>BAZA SERUM ARTISTRY SIGNATURE SELECT™ JEST WYTWARZANA ZE SKŁADNIKÓW ROŚLINNYCH NUTRILITE™ I</a:t>
              </a:r>
              <a:r>
                <a:rPr lang="en-US" sz="1300" dirty="0">
                  <a:solidFill>
                    <a:srgbClr val="9BBB59"/>
                  </a:solidFill>
                  <a:latin typeface="Arial" charset="0"/>
                </a:rPr>
                <a:t> </a:t>
              </a:r>
              <a:r>
                <a:rPr lang="pl-PL" sz="1300" dirty="0">
                  <a:solidFill>
                    <a:srgbClr val="9BBB59"/>
                  </a:solidFill>
                  <a:latin typeface="Arial" charset="0"/>
                </a:rPr>
                <a:t>100% WODY Z FITOSKŁADNIKAMI.</a:t>
              </a:r>
            </a:p>
          </p:txBody>
        </p:sp>
      </p:grpSp>
      <p:grpSp>
        <p:nvGrpSpPr>
          <p:cNvPr id="44035" name="Group 12"/>
          <p:cNvGrpSpPr>
            <a:grpSpLocks/>
          </p:cNvGrpSpPr>
          <p:nvPr/>
        </p:nvGrpSpPr>
        <p:grpSpPr bwMode="auto">
          <a:xfrm>
            <a:off x="6842125" y="747713"/>
            <a:ext cx="4923472" cy="2784627"/>
            <a:chOff x="6842760" y="1220788"/>
            <a:chExt cx="4922837" cy="2785306"/>
          </a:xfrm>
        </p:grpSpPr>
        <p:sp>
          <p:nvSpPr>
            <p:cNvPr id="4" name="Rectangle 3"/>
            <p:cNvSpPr/>
            <p:nvPr/>
          </p:nvSpPr>
          <p:spPr>
            <a:xfrm>
              <a:off x="6842760" y="2392649"/>
              <a:ext cx="2988878" cy="13237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pl-PL" sz="1600" b="1" dirty="0">
                  <a:solidFill>
                    <a:srgbClr val="9BBB59">
                      <a:lumMod val="75000"/>
                    </a:srgbClr>
                  </a:solidFill>
                  <a:latin typeface="Arial"/>
                </a:rPr>
                <a:t>Baza serum </a:t>
              </a:r>
              <a:r>
                <a:rPr lang="pl-PL" sz="1600" dirty="0">
                  <a:solidFill>
                    <a:srgbClr val="7F7F7F"/>
                  </a:solidFill>
                  <a:latin typeface="Arial"/>
                </a:rPr>
                <a:t>wspomaga zdrowy, odżywiony wygląd skóry, potęgując wchłanianie ampułek przez skórę i</a:t>
              </a:r>
              <a:r>
                <a:rPr lang="en-US" sz="1600" dirty="0">
                  <a:solidFill>
                    <a:srgbClr val="7F7F7F"/>
                  </a:solidFill>
                  <a:latin typeface="Arial"/>
                </a:rPr>
                <a:t> </a:t>
              </a:r>
              <a:r>
                <a:rPr lang="pl-PL" sz="1600" dirty="0">
                  <a:solidFill>
                    <a:srgbClr val="7F7F7F"/>
                  </a:solidFill>
                  <a:latin typeface="Arial"/>
                </a:rPr>
                <a:t>wspierając ich działanie. </a:t>
              </a:r>
            </a:p>
          </p:txBody>
        </p:sp>
        <p:pic>
          <p:nvPicPr>
            <p:cNvPr id="44037" name="Picture 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14243" y="2349782"/>
              <a:ext cx="1951354" cy="165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38" name="TextBox 8"/>
            <p:cNvSpPr txBox="1">
              <a:spLocks noChangeArrowheads="1"/>
            </p:cNvSpPr>
            <p:nvPr/>
          </p:nvSpPr>
          <p:spPr bwMode="auto">
            <a:xfrm>
              <a:off x="6842760" y="1220788"/>
              <a:ext cx="417912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2800" dirty="0">
                  <a:solidFill>
                    <a:srgbClr val="7F7F7F"/>
                  </a:solidFill>
                  <a:latin typeface="Arial" charset="0"/>
                </a:rPr>
                <a:t>POŁĄCZENIE NAUKI </a:t>
              </a:r>
              <a:br>
                <a:rPr dirty="0"/>
              </a:br>
              <a:r>
                <a:rPr lang="pl-PL" sz="2800" dirty="0">
                  <a:solidFill>
                    <a:srgbClr val="7F7F7F"/>
                  </a:solidFill>
                  <a:latin typeface="Arial" charset="0"/>
                </a:rPr>
                <a:t>I NATURY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3617547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1" descr="Art_12155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013" y="1792288"/>
            <a:ext cx="2354262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TextBox 6"/>
          <p:cNvSpPr txBox="1">
            <a:spLocks noChangeArrowheads="1"/>
          </p:cNvSpPr>
          <p:nvPr/>
        </p:nvSpPr>
        <p:spPr bwMode="auto">
          <a:xfrm>
            <a:off x="2903538" y="1481138"/>
            <a:ext cx="519383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PROBLEM</a:t>
            </a:r>
            <a:r>
              <a:rPr lang="pl-PL" sz="1600" dirty="0"/>
              <a:t> 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Odwodniona, sucha skóra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NAJWAŻNIEJSZE KORZYŚCI*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Zwiększenie nawilżenia o 233%.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2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100% kobiet potwierdza, że ich skóra stała się bardziej miękka i gładsza.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3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24-godzinne nawilżenie.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2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TECHNOLOGIA HYDROPROBIOTYCZNA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Pomaga regenerować i chronić barierę wilgoci skóry, tak aby utrzymywać jej nawilżenie przez cały dzień.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ampułki: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121556 </a:t>
            </a:r>
          </a:p>
        </p:txBody>
      </p:sp>
      <p:sp>
        <p:nvSpPr>
          <p:cNvPr id="46083" name="TextBox 13"/>
          <p:cNvSpPr txBox="1">
            <a:spLocks noChangeArrowheads="1"/>
          </p:cNvSpPr>
          <p:nvPr/>
        </p:nvSpPr>
        <p:spPr bwMode="auto">
          <a:xfrm>
            <a:off x="425450" y="407988"/>
            <a:ext cx="5675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>
                <a:solidFill>
                  <a:srgbClr val="7F7F7F"/>
                </a:solidFill>
                <a:latin typeface="Arial" charset="0"/>
              </a:rPr>
              <a:t>H – AMPUŁKA NAWILŻAJĄCA</a:t>
            </a: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425450" y="5926138"/>
            <a:ext cx="2393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</a:rPr>
              <a:t>*Po połączeniu ampułki z bazą serum.</a:t>
            </a:r>
            <a:endParaRPr lang="pl-PL" sz="800" i="1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617168" y="1799446"/>
            <a:ext cx="2966720" cy="2966720"/>
          </a:xfrm>
          <a:prstGeom prst="ellipse">
            <a:avLst/>
          </a:prstGeom>
          <a:solidFill>
            <a:srgbClr val="1C8CC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1C8CC9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088" name="TextBox 14"/>
          <p:cNvSpPr txBox="1">
            <a:spLocks noChangeArrowheads="1"/>
          </p:cNvSpPr>
          <p:nvPr/>
        </p:nvSpPr>
        <p:spPr bwMode="auto">
          <a:xfrm>
            <a:off x="8429161" y="5167313"/>
            <a:ext cx="36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zestawu: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123754</a:t>
            </a:r>
          </a:p>
        </p:txBody>
      </p:sp>
      <p:pic>
        <p:nvPicPr>
          <p:cNvPr id="46089" name="Picture 4" descr="h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763" y="1398588"/>
            <a:ext cx="2665412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0" name="TextBox 5"/>
          <p:cNvSpPr txBox="1">
            <a:spLocks noChangeArrowheads="1"/>
          </p:cNvSpPr>
          <p:nvPr/>
        </p:nvSpPr>
        <p:spPr bwMode="auto">
          <a:xfrm>
            <a:off x="10018712" y="2922814"/>
            <a:ext cx="156505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FFFFFF"/>
                </a:solidFill>
                <a:latin typeface="Arial" charset="0"/>
              </a:rPr>
              <a:t>Najpierw zamów</a:t>
            </a:r>
            <a:br>
              <a:rPr sz="2000" dirty="0"/>
            </a:br>
            <a:r>
              <a:rPr lang="pl-PL" sz="1600" b="1" dirty="0">
                <a:solidFill>
                  <a:srgbClr val="FFFFFF"/>
                </a:solidFill>
                <a:latin typeface="Arial" charset="0"/>
              </a:rPr>
              <a:t>Zestaw</a:t>
            </a:r>
            <a:br>
              <a:rPr sz="2000" dirty="0"/>
            </a:br>
            <a:r>
              <a:rPr lang="pl-PL" sz="1600" b="1" dirty="0">
                <a:solidFill>
                  <a:srgbClr val="FFFFFF"/>
                </a:solidFill>
                <a:latin typeface="Arial" charset="0"/>
              </a:rPr>
              <a:t>nawilżający</a:t>
            </a:r>
          </a:p>
        </p:txBody>
      </p:sp>
      <p:sp>
        <p:nvSpPr>
          <p:cNvPr id="23564" name="Rectangle 9"/>
          <p:cNvSpPr>
            <a:spLocks noChangeArrowheads="1"/>
          </p:cNvSpPr>
          <p:nvPr/>
        </p:nvSpPr>
        <p:spPr bwMode="auto">
          <a:xfrm>
            <a:off x="425450" y="6219825"/>
            <a:ext cx="3941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2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 klinicznymi: Badania kliniczne dotyczące nawilżania (Advanced Imaging and Measurement Lab Study RPT-004-17-ASC, n=35, przedział wiekowy 24–61; załącznik nr 2)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3565" name="Rectangle 10"/>
          <p:cNvSpPr>
            <a:spLocks noChangeArrowheads="1"/>
          </p:cNvSpPr>
          <p:nvPr/>
        </p:nvSpPr>
        <p:spPr bwMode="auto">
          <a:xfrm>
            <a:off x="4976813" y="6142038"/>
            <a:ext cx="43195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3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 klinicznymi: Klasyfikacja kliniczna (Cantor Research Laboratories / Advanced Imaging and Measurement Lab Study RPT-013-16-ASC-Clinical Grading, n=35, przedział wiekowy = 30–62, załącznik nr 4)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1887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8617168" y="1799446"/>
            <a:ext cx="2966720" cy="2966720"/>
          </a:xfrm>
          <a:prstGeom prst="ellipse">
            <a:avLst/>
          </a:prstGeom>
          <a:solidFill>
            <a:srgbClr val="AB7381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AB7381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108" name="TextBox 6"/>
          <p:cNvSpPr txBox="1">
            <a:spLocks noChangeArrowheads="1"/>
          </p:cNvSpPr>
          <p:nvPr/>
        </p:nvSpPr>
        <p:spPr bwMode="auto">
          <a:xfrm>
            <a:off x="2884488" y="1320800"/>
            <a:ext cx="558514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PROBLEM 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Bruzdy i zmarszczki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NAJWAŻNIEJSZE KORZYŚCI*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81% kobiet dostrzegło zmniejszenie widoczności bruzd i</a:t>
            </a:r>
            <a:r>
              <a:rPr lang="en-US" sz="16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zmarszczek.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4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Zmniejsza widoczność i wygładza bruzdy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5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oraz działa nawet na głębokie zmarszczki.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4,6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Zregenerowana, odświeżona i młodziej wyglądająca skóra.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TECHNOLOGIA SPŁYCANIA ZMARSZCZEK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Wzmacnia mechanizmy ochronne skóry, zmniejszając widoczność bruzd i zmarszczek, nawet tych głębokich.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ampułki: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121558</a:t>
            </a:r>
          </a:p>
        </p:txBody>
      </p:sp>
      <p:sp>
        <p:nvSpPr>
          <p:cNvPr id="24582" name="TextBox 13"/>
          <p:cNvSpPr txBox="1">
            <a:spLocks noChangeArrowheads="1"/>
          </p:cNvSpPr>
          <p:nvPr/>
        </p:nvSpPr>
        <p:spPr bwMode="auto">
          <a:xfrm>
            <a:off x="425450" y="407988"/>
            <a:ext cx="819171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2800" dirty="0">
                <a:solidFill>
                  <a:srgbClr val="7F7F7F"/>
                </a:solidFill>
                <a:latin typeface="Arial" panose="020B0604020202020204" pitchFamily="34" charset="0"/>
              </a:rPr>
              <a:t>W – AMPUŁKA PRZECIWZMARSZCZKOWA</a:t>
            </a:r>
          </a:p>
        </p:txBody>
      </p:sp>
      <p:pic>
        <p:nvPicPr>
          <p:cNvPr id="47110" name="Picture 12" descr="Art_12155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25" y="1789113"/>
            <a:ext cx="235902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7" descr="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6175" y="1390650"/>
            <a:ext cx="2670175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TextBox 11"/>
          <p:cNvSpPr txBox="1">
            <a:spLocks noChangeArrowheads="1"/>
          </p:cNvSpPr>
          <p:nvPr/>
        </p:nvSpPr>
        <p:spPr bwMode="auto">
          <a:xfrm>
            <a:off x="10031413" y="2661561"/>
            <a:ext cx="15524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prstClr val="white"/>
                </a:solidFill>
                <a:latin typeface="Arial" charset="0"/>
              </a:rPr>
              <a:t>Najpierw zamów</a:t>
            </a:r>
            <a:br>
              <a:rPr sz="2000" dirty="0"/>
            </a:br>
            <a:r>
              <a:rPr lang="pl-PL" sz="1600" b="1" dirty="0">
                <a:solidFill>
                  <a:prstClr val="white"/>
                </a:solidFill>
                <a:latin typeface="Arial" charset="0"/>
              </a:rPr>
              <a:t>Zestaw</a:t>
            </a: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pl-PL" sz="1600" b="1" dirty="0">
                <a:solidFill>
                  <a:prstClr val="white"/>
                </a:solidFill>
                <a:latin typeface="Arial" charset="0"/>
              </a:rPr>
              <a:t>prze</a:t>
            </a: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-</a:t>
            </a:r>
            <a:r>
              <a:rPr lang="pl-PL" sz="1600" b="1" dirty="0">
                <a:solidFill>
                  <a:prstClr val="white"/>
                </a:solidFill>
                <a:latin typeface="Arial" charset="0"/>
              </a:rPr>
              <a:t>ciwzmarszcz</a:t>
            </a: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-</a:t>
            </a:r>
            <a:r>
              <a:rPr lang="pl-PL" sz="1600" b="1" dirty="0">
                <a:solidFill>
                  <a:prstClr val="white"/>
                </a:solidFill>
                <a:latin typeface="Arial" charset="0"/>
              </a:rPr>
              <a:t>kowy</a:t>
            </a:r>
          </a:p>
        </p:txBody>
      </p:sp>
      <p:sp>
        <p:nvSpPr>
          <p:cNvPr id="47113" name="TextBox 18"/>
          <p:cNvSpPr txBox="1">
            <a:spLocks noChangeArrowheads="1"/>
          </p:cNvSpPr>
          <p:nvPr/>
        </p:nvSpPr>
        <p:spPr bwMode="auto">
          <a:xfrm>
            <a:off x="8429161" y="5175250"/>
            <a:ext cx="36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ts val="75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zestawu: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123756</a:t>
            </a:r>
          </a:p>
        </p:txBody>
      </p:sp>
      <p:sp>
        <p:nvSpPr>
          <p:cNvPr id="47114" name="Rectangle 9"/>
          <p:cNvSpPr>
            <a:spLocks noChangeArrowheads="1"/>
          </p:cNvSpPr>
          <p:nvPr/>
        </p:nvSpPr>
        <p:spPr bwMode="auto">
          <a:xfrm>
            <a:off x="425450" y="5983288"/>
            <a:ext cx="2393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</a:rPr>
              <a:t>*Po połączeniu ampułki z bazą serum.</a:t>
            </a:r>
            <a:endParaRPr lang="pl-PL" sz="800" i="1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8" name="Rectangle 15"/>
          <p:cNvSpPr>
            <a:spLocks noChangeArrowheads="1"/>
          </p:cNvSpPr>
          <p:nvPr/>
        </p:nvSpPr>
        <p:spPr bwMode="auto">
          <a:xfrm>
            <a:off x="425450" y="6346825"/>
            <a:ext cx="39417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4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 percepcji konsumentów (Market Vision Research Study 16-0875, n=173, przedział wiekowy 25–79; załącznik nr 1)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4589" name="Rectangle 16"/>
          <p:cNvSpPr>
            <a:spLocks noChangeArrowheads="1"/>
          </p:cNvSpPr>
          <p:nvPr/>
        </p:nvSpPr>
        <p:spPr bwMode="auto">
          <a:xfrm>
            <a:off x="4892675" y="5861050"/>
            <a:ext cx="475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5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 klinicznymi: Klasyfikacja kliniczna (Cantor Research Laboratories / Advanced Imaging and Measurement Lab Study RPT-013-16-ASC-Clinical Grading, n=35, przedział wiekowy = 30–62, załącznik nr 4)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47117" name="Rectangle 19"/>
          <p:cNvSpPr>
            <a:spLocks noChangeArrowheads="1"/>
          </p:cNvSpPr>
          <p:nvPr/>
        </p:nvSpPr>
        <p:spPr bwMode="auto">
          <a:xfrm>
            <a:off x="4892675" y="6348413"/>
            <a:ext cx="4756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 baseline="30000" dirty="0">
                <a:solidFill>
                  <a:srgbClr val="7F7F7F"/>
                </a:solidFill>
                <a:latin typeface="Arial" charset="0"/>
              </a:rPr>
              <a:t>6</a:t>
            </a:r>
            <a:r>
              <a:rPr lang="pl-PL" sz="800" i="1" dirty="0">
                <a:solidFill>
                  <a:srgbClr val="7F7F7F"/>
                </a:solidFill>
                <a:latin typeface="Arial" charset="0"/>
              </a:rPr>
              <a:t>Potwierdzone badaniami towarzyszącymi przygotowaniu dokumentu: „Artistry Signature Select™ Personalized Serum: Skin Surface Layers Targeted”; załącznik nr 60.</a:t>
            </a:r>
            <a:endParaRPr lang="pl-PL" sz="800" i="1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62694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8617168" y="1799446"/>
            <a:ext cx="2966720" cy="2966720"/>
          </a:xfrm>
          <a:prstGeom prst="ellipse">
            <a:avLst/>
          </a:prstGeom>
          <a:solidFill>
            <a:srgbClr val="C4DFF2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884488" y="1320800"/>
            <a:ext cx="555646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ts val="1600"/>
              </a:spcAft>
              <a:buFontTx/>
              <a:buNone/>
              <a:defRPr/>
            </a:pPr>
            <a:r>
              <a:rPr lang="pl-PL" altLang="en-US" sz="1600" b="1" dirty="0">
                <a:solidFill>
                  <a:srgbClr val="7F7F7F"/>
                </a:solidFill>
                <a:latin typeface="Arial" pitchFamily="34" charset="0"/>
              </a:rPr>
              <a:t>PROBLEM </a:t>
            </a:r>
            <a:br>
              <a:rPr sz="1600" dirty="0"/>
            </a:b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Poszarzała skóra pozbawiona blasku</a:t>
            </a:r>
          </a:p>
          <a:p>
            <a:pPr eaLnBrk="1" fontAlgn="base" hangingPunct="1">
              <a:spcBef>
                <a:spcPct val="0"/>
              </a:spcBef>
              <a:spcAft>
                <a:spcPts val="1600"/>
              </a:spcAft>
              <a:buFontTx/>
              <a:buNone/>
              <a:defRPr/>
            </a:pPr>
            <a:r>
              <a:rPr lang="pl-PL" altLang="en-US" sz="1600" b="1" dirty="0">
                <a:solidFill>
                  <a:srgbClr val="7F7F7F"/>
                </a:solidFill>
                <a:latin typeface="Arial" pitchFamily="34" charset="0"/>
              </a:rPr>
              <a:t>NAJWAŻNIEJSZE KORZYŚCI*</a:t>
            </a:r>
            <a:br>
              <a:rPr sz="1600" dirty="0"/>
            </a:b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100% kobiet potwierdza rozjaśnienie i poprawę wyglądu</a:t>
            </a:r>
            <a:r>
              <a:rPr lang="en-US" altLang="en-US" sz="1600" dirty="0">
                <a:solidFill>
                  <a:srgbClr val="7F7F7F"/>
                </a:solidFill>
                <a:latin typeface="Arial" pitchFamily="34" charset="0"/>
              </a:rPr>
              <a:t> </a:t>
            </a: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skóry.</a:t>
            </a:r>
            <a:r>
              <a:rPr lang="pl-PL" altLang="en-US" sz="1600" baseline="30000" dirty="0">
                <a:solidFill>
                  <a:srgbClr val="7F7F7F"/>
                </a:solidFill>
                <a:latin typeface="Arial" pitchFamily="34" charset="0"/>
              </a:rPr>
              <a:t>5</a:t>
            </a:r>
            <a:br>
              <a:rPr sz="1600" dirty="0"/>
            </a:b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Regeneruje skórę, eliminując szary odcień.</a:t>
            </a:r>
            <a:br>
              <a:rPr sz="1600" dirty="0"/>
            </a:b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Przywraca promienność i świetlistość skóry.</a:t>
            </a:r>
          </a:p>
          <a:p>
            <a:pPr eaLnBrk="1" fontAlgn="base" hangingPunct="1">
              <a:spcBef>
                <a:spcPct val="0"/>
              </a:spcBef>
              <a:spcAft>
                <a:spcPts val="1600"/>
              </a:spcAft>
              <a:buFontTx/>
              <a:buNone/>
              <a:defRPr/>
            </a:pPr>
            <a:r>
              <a:rPr lang="pl-PL" altLang="en-US" sz="1600" b="1" dirty="0">
                <a:solidFill>
                  <a:srgbClr val="7F7F7F"/>
                </a:solidFill>
                <a:latin typeface="Arial" pitchFamily="34" charset="0"/>
              </a:rPr>
              <a:t>TECHNOLOGIA PRZYWRACANIA BLASKU SKÓRZE</a:t>
            </a:r>
            <a:br>
              <a:rPr sz="1600" dirty="0"/>
            </a:b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Stymuluje odnowę komórkową, regenerując skórę i</a:t>
            </a:r>
            <a:r>
              <a:rPr lang="en-US" altLang="en-US" sz="1600" dirty="0">
                <a:solidFill>
                  <a:srgbClr val="7F7F7F"/>
                </a:solidFill>
                <a:latin typeface="Arial" pitchFamily="34" charset="0"/>
              </a:rPr>
              <a:t> </a:t>
            </a: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zmniejszając wrażenie poszarzenia.</a:t>
            </a:r>
          </a:p>
          <a:p>
            <a:pPr eaLnBrk="1" fontAlgn="base" hangingPunct="1">
              <a:spcBef>
                <a:spcPct val="0"/>
              </a:spcBef>
              <a:spcAft>
                <a:spcPts val="1600"/>
              </a:spcAft>
              <a:buFontTx/>
              <a:buNone/>
              <a:defRPr/>
            </a:pPr>
            <a:r>
              <a:rPr lang="pl-PL" altLang="en-US" sz="1600" b="1" dirty="0">
                <a:solidFill>
                  <a:srgbClr val="7F7F7F"/>
                </a:solidFill>
                <a:latin typeface="Arial" panose="020B0604020202020204" pitchFamily="34" charset="0"/>
              </a:rPr>
              <a:t>Numer katalogowy ampułki: </a:t>
            </a:r>
            <a:r>
              <a:rPr lang="pl-PL" altLang="en-US" sz="1600" dirty="0">
                <a:solidFill>
                  <a:srgbClr val="7F7F7F"/>
                </a:solidFill>
                <a:latin typeface="Arial" pitchFamily="34" charset="0"/>
              </a:rPr>
              <a:t>121557</a:t>
            </a:r>
          </a:p>
        </p:txBody>
      </p:sp>
      <p:sp>
        <p:nvSpPr>
          <p:cNvPr id="48133" name="TextBox 13"/>
          <p:cNvSpPr txBox="1">
            <a:spLocks noChangeArrowheads="1"/>
          </p:cNvSpPr>
          <p:nvPr/>
        </p:nvSpPr>
        <p:spPr bwMode="auto">
          <a:xfrm>
            <a:off x="425450" y="407988"/>
            <a:ext cx="7848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B – AMPUŁKA ROZŚWIETLAJĄCA</a:t>
            </a:r>
          </a:p>
        </p:txBody>
      </p:sp>
      <p:pic>
        <p:nvPicPr>
          <p:cNvPr id="48134" name="Picture 20" descr="Art_12155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8" y="1789113"/>
            <a:ext cx="235902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Box 14"/>
          <p:cNvSpPr txBox="1">
            <a:spLocks noChangeArrowheads="1"/>
          </p:cNvSpPr>
          <p:nvPr/>
        </p:nvSpPr>
        <p:spPr bwMode="auto">
          <a:xfrm>
            <a:off x="8429161" y="5175250"/>
            <a:ext cx="36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zestawu: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123755</a:t>
            </a:r>
          </a:p>
        </p:txBody>
      </p:sp>
      <p:pic>
        <p:nvPicPr>
          <p:cNvPr id="48136" name="Picture 23" descr="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1413" y="1389063"/>
            <a:ext cx="267652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TextBox 11"/>
          <p:cNvSpPr txBox="1">
            <a:spLocks noChangeArrowheads="1"/>
          </p:cNvSpPr>
          <p:nvPr/>
        </p:nvSpPr>
        <p:spPr bwMode="auto">
          <a:xfrm>
            <a:off x="10028239" y="2873830"/>
            <a:ext cx="15859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Najpierw zamów</a:t>
            </a:r>
            <a:br>
              <a:rPr sz="2000" dirty="0"/>
            </a:b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Zestaw rozświetlający</a:t>
            </a: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25450" y="5983288"/>
            <a:ext cx="2393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</a:rPr>
              <a:t>*Po połączeniu ampułki z bazą serum.</a:t>
            </a:r>
            <a:endParaRPr lang="pl-PL" sz="800" i="1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9" name="Rectangle 16"/>
          <p:cNvSpPr>
            <a:spLocks noChangeArrowheads="1"/>
          </p:cNvSpPr>
          <p:nvPr/>
        </p:nvSpPr>
        <p:spPr bwMode="auto">
          <a:xfrm>
            <a:off x="425449" y="6219825"/>
            <a:ext cx="55564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 baseline="30000" dirty="0">
                <a:solidFill>
                  <a:srgbClr val="7F7F7F"/>
                </a:solidFill>
                <a:latin typeface="Arial" charset="0"/>
              </a:rPr>
              <a:t>5</a:t>
            </a:r>
            <a:r>
              <a:rPr lang="pl-PL" sz="800" i="1" dirty="0">
                <a:solidFill>
                  <a:srgbClr val="7F7F7F"/>
                </a:solidFill>
                <a:latin typeface="Arial" charset="0"/>
              </a:rPr>
              <a:t>Potwierdzone badaniami klinicznymi: Klasyfikacja kliniczna (Cantor Research Laboratories / Advanced Imaging and Measurement Lab Study RPT-013-16-ASC-Clinical Grading, n=35, przedział wiekowy = 30–62, załącznik nr 4)</a:t>
            </a:r>
            <a:endParaRPr lang="pl-PL" sz="800" i="1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5196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8617168" y="1799446"/>
            <a:ext cx="2966720" cy="2966720"/>
          </a:xfrm>
          <a:prstGeom prst="ellipse">
            <a:avLst/>
          </a:prstGeom>
          <a:solidFill>
            <a:srgbClr val="F9F9F9"/>
          </a:solidFill>
          <a:ln w="6350" cmpd="sng"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9156" name="TextBox 6"/>
          <p:cNvSpPr txBox="1">
            <a:spLocks noChangeArrowheads="1"/>
          </p:cNvSpPr>
          <p:nvPr/>
        </p:nvSpPr>
        <p:spPr bwMode="auto">
          <a:xfrm>
            <a:off x="2884487" y="1430338"/>
            <a:ext cx="5558055" cy="370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PROBLEM 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Ciemne plamy i niewyrównany koloryt skóry</a:t>
            </a:r>
          </a:p>
          <a:p>
            <a:pPr fontAlgn="base">
              <a:spcBef>
                <a:spcPct val="0"/>
              </a:spcBef>
              <a:spcAft>
                <a:spcPts val="75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NAJWAŻNIEJSZE KORZYŚCI*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100% kobiet dostrzegło wyraźne zmniejszenie ciemnych plam.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7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97% potwierdza zmniejszenie widoczności ciemnych plam.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7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Zmniejsza uporczywe ciemne plamy.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Wyrównuje koloryt skóry.</a:t>
            </a:r>
          </a:p>
          <a:p>
            <a:pPr fontAlgn="base">
              <a:spcBef>
                <a:spcPct val="0"/>
              </a:spcBef>
              <a:spcAft>
                <a:spcPts val="75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TECHNOLOGIA Z WITAMINĄ C W WALCE </a:t>
            </a:r>
            <a:br>
              <a:rPr lang="pl-PL" sz="1600" b="1" dirty="0">
                <a:solidFill>
                  <a:srgbClr val="7F7F7F"/>
                </a:solidFill>
                <a:latin typeface="Arial" charset="0"/>
              </a:rPr>
            </a:b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Z PRZEBARWIENIAMI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Rozjaśnia i wyrównuje koloryt skóry, jednocześnie ograniczając powstawanie widocznych ciemnych plam. </a:t>
            </a:r>
          </a:p>
          <a:p>
            <a:pPr fontAlgn="base">
              <a:spcBef>
                <a:spcPct val="0"/>
              </a:spcBef>
              <a:spcAft>
                <a:spcPts val="75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ampułki: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121560</a:t>
            </a:r>
          </a:p>
        </p:txBody>
      </p:sp>
      <p:sp>
        <p:nvSpPr>
          <p:cNvPr id="26630" name="TextBox 13"/>
          <p:cNvSpPr txBox="1">
            <a:spLocks noChangeArrowheads="1"/>
          </p:cNvSpPr>
          <p:nvPr/>
        </p:nvSpPr>
        <p:spPr bwMode="auto">
          <a:xfrm>
            <a:off x="425450" y="407988"/>
            <a:ext cx="806540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2800" dirty="0">
                <a:solidFill>
                  <a:srgbClr val="7F7F7F"/>
                </a:solidFill>
                <a:latin typeface="Arial" panose="020B0604020202020204" pitchFamily="34" charset="0"/>
              </a:rPr>
              <a:t>S – AMPUŁKA NIWELUJĄCA PRZEBARWIENIA</a:t>
            </a:r>
          </a:p>
        </p:txBody>
      </p:sp>
      <p:pic>
        <p:nvPicPr>
          <p:cNvPr id="49158" name="Picture 18" descr="Art_1215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25" y="1789113"/>
            <a:ext cx="235902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Box 14"/>
          <p:cNvSpPr txBox="1">
            <a:spLocks noChangeArrowheads="1"/>
          </p:cNvSpPr>
          <p:nvPr/>
        </p:nvSpPr>
        <p:spPr bwMode="auto">
          <a:xfrm>
            <a:off x="8429161" y="5175250"/>
            <a:ext cx="36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zestawu: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123758</a:t>
            </a:r>
          </a:p>
        </p:txBody>
      </p:sp>
      <p:pic>
        <p:nvPicPr>
          <p:cNvPr id="49160" name="Picture 22" descr="s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0" y="1390650"/>
            <a:ext cx="26765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1" name="TextBox 11"/>
          <p:cNvSpPr txBox="1">
            <a:spLocks noChangeArrowheads="1"/>
          </p:cNvSpPr>
          <p:nvPr/>
        </p:nvSpPr>
        <p:spPr bwMode="auto">
          <a:xfrm>
            <a:off x="10028238" y="2628902"/>
            <a:ext cx="15556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Najpierw zamów</a:t>
            </a:r>
            <a:br>
              <a:rPr sz="2000" dirty="0"/>
            </a:b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Zestaw niwelujący przebarwienia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425450" y="5983288"/>
            <a:ext cx="2393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</a:rPr>
              <a:t>*Po połączeniu ampułki z bazą serum.</a:t>
            </a:r>
            <a:endParaRPr lang="pl-PL" sz="800" i="1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36" name="Rectangle 15"/>
          <p:cNvSpPr>
            <a:spLocks noChangeArrowheads="1"/>
          </p:cNvSpPr>
          <p:nvPr/>
        </p:nvSpPr>
        <p:spPr bwMode="auto">
          <a:xfrm>
            <a:off x="425450" y="6219825"/>
            <a:ext cx="53385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7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badaniami: Analiza zdjęć (Advanced Imaging and Measurement Lab Study RPT-020-16-ASC, n=36, przedział wiekowy = 27–67; załącznik nr 7).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204920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8617168" y="1799446"/>
            <a:ext cx="2966720" cy="2966720"/>
          </a:xfrm>
          <a:prstGeom prst="ellipse">
            <a:avLst/>
          </a:prstGeom>
          <a:solidFill>
            <a:srgbClr val="663333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663333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180" name="TextBox 6"/>
          <p:cNvSpPr txBox="1">
            <a:spLocks noChangeArrowheads="1"/>
          </p:cNvSpPr>
          <p:nvPr/>
        </p:nvSpPr>
        <p:spPr bwMode="auto">
          <a:xfrm>
            <a:off x="2884488" y="1320800"/>
            <a:ext cx="538956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PROBLEM 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Skóra, która straciła jędrność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NAJWAŻNIEJSZE KORZYŚCI*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92% kobiet dostrzegło większą elastyczność skóry.</a:t>
            </a:r>
            <a:r>
              <a:rPr lang="pl-PL" sz="1600" baseline="30000" dirty="0">
                <a:solidFill>
                  <a:srgbClr val="7F7F7F"/>
                </a:solidFill>
                <a:latin typeface="Arial" charset="0"/>
              </a:rPr>
              <a:t>8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Produkt przebadany klinicznie pod kątem poprawy jędrności. Skóra na czole staje się bardziej napięta, a</a:t>
            </a:r>
            <a:r>
              <a:rPr lang="en-US" sz="16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owal twarzy wyraźniej zaznaczony.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TECHNOLOGIA UJĘDRNIAJĄCA</a:t>
            </a:r>
            <a:br>
              <a:rPr sz="1600" dirty="0"/>
            </a:br>
            <a:r>
              <a:rPr lang="pl-PL" sz="1600" dirty="0">
                <a:solidFill>
                  <a:srgbClr val="7F7F7F"/>
                </a:solidFill>
                <a:latin typeface="Arial" charset="0"/>
              </a:rPr>
              <a:t>Kliniczna poprawa kluczowych czynników jędrności, elastyczności i sprężystości skóry.</a:t>
            </a:r>
          </a:p>
          <a:p>
            <a:pPr fontAlgn="base">
              <a:spcBef>
                <a:spcPct val="0"/>
              </a:spcBef>
              <a:spcAft>
                <a:spcPts val="16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ampułki: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121559</a:t>
            </a:r>
          </a:p>
        </p:txBody>
      </p:sp>
      <p:sp>
        <p:nvSpPr>
          <p:cNvPr id="27654" name="TextBox 13"/>
          <p:cNvSpPr txBox="1">
            <a:spLocks noChangeArrowheads="1"/>
          </p:cNvSpPr>
          <p:nvPr/>
        </p:nvSpPr>
        <p:spPr bwMode="auto">
          <a:xfrm>
            <a:off x="425450" y="407988"/>
            <a:ext cx="5675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2800" dirty="0">
                <a:solidFill>
                  <a:srgbClr val="7F7F7F"/>
                </a:solidFill>
                <a:latin typeface="Arial" panose="020B0604020202020204" pitchFamily="34" charset="0"/>
              </a:rPr>
              <a:t>F – AMPUŁKA UJĘDRNIAJĄCA</a:t>
            </a:r>
          </a:p>
        </p:txBody>
      </p:sp>
      <p:pic>
        <p:nvPicPr>
          <p:cNvPr id="50182" name="Picture 16" descr="Art_12155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25" y="1789113"/>
            <a:ext cx="235902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Box 14"/>
          <p:cNvSpPr txBox="1">
            <a:spLocks noChangeArrowheads="1"/>
          </p:cNvSpPr>
          <p:nvPr/>
        </p:nvSpPr>
        <p:spPr bwMode="auto">
          <a:xfrm>
            <a:off x="8429161" y="5180013"/>
            <a:ext cx="36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Numer katalogowy zestawu: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123757</a:t>
            </a:r>
          </a:p>
        </p:txBody>
      </p:sp>
      <p:pic>
        <p:nvPicPr>
          <p:cNvPr id="50184" name="Picture 19" descr="f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0" y="1385888"/>
            <a:ext cx="26765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Box 12"/>
          <p:cNvSpPr txBox="1">
            <a:spLocks noChangeArrowheads="1"/>
          </p:cNvSpPr>
          <p:nvPr/>
        </p:nvSpPr>
        <p:spPr bwMode="auto">
          <a:xfrm>
            <a:off x="10031413" y="2873832"/>
            <a:ext cx="15524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prstClr val="white"/>
                </a:solidFill>
                <a:latin typeface="Arial" charset="0"/>
              </a:rPr>
              <a:t>Najpierw zamów</a:t>
            </a:r>
            <a:br>
              <a:rPr sz="2000" dirty="0"/>
            </a:br>
            <a:r>
              <a:rPr lang="pl-PL" sz="1600" b="1" dirty="0">
                <a:solidFill>
                  <a:prstClr val="white"/>
                </a:solidFill>
                <a:latin typeface="Arial" charset="0"/>
              </a:rPr>
              <a:t>Zestaw ujędrniający</a:t>
            </a:r>
          </a:p>
        </p:txBody>
      </p:sp>
      <p:sp>
        <p:nvSpPr>
          <p:cNvPr id="50186" name="Rectangle 11"/>
          <p:cNvSpPr>
            <a:spLocks noChangeArrowheads="1"/>
          </p:cNvSpPr>
          <p:nvPr/>
        </p:nvSpPr>
        <p:spPr bwMode="auto">
          <a:xfrm>
            <a:off x="425450" y="5983288"/>
            <a:ext cx="2393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</a:rPr>
              <a:t>*Po połączeniu ampułki z bazą serum.</a:t>
            </a:r>
            <a:endParaRPr lang="pl-PL" sz="800" i="1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60" name="Rectangle 15"/>
          <p:cNvSpPr>
            <a:spLocks noChangeArrowheads="1"/>
          </p:cNvSpPr>
          <p:nvPr/>
        </p:nvSpPr>
        <p:spPr bwMode="auto">
          <a:xfrm>
            <a:off x="425450" y="6219825"/>
            <a:ext cx="50228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pl-PL" altLang="en-US" sz="800" i="1" baseline="30000" dirty="0">
                <a:solidFill>
                  <a:srgbClr val="7F7F7F"/>
                </a:solidFill>
                <a:latin typeface="Arial" panose="020B0604020202020204" pitchFamily="34" charset="0"/>
              </a:rPr>
              <a:t>8</a:t>
            </a:r>
            <a:r>
              <a:rPr lang="pl-PL" altLang="en-US" sz="800" i="1" dirty="0">
                <a:solidFill>
                  <a:srgbClr val="7F7F7F"/>
                </a:solidFill>
                <a:latin typeface="Arial" panose="020B0604020202020204" pitchFamily="34" charset="0"/>
              </a:rPr>
              <a:t>Potwierdzone badaniami: Pomiary za pomocą urządzenia Cutometer (Advanced Imaging and Measurement Lab Study RPT-013-16-ASC, n=36, przedział wiekowy = 30–62; załącznik nr 9).</a:t>
            </a:r>
            <a:endParaRPr lang="pl-PL" altLang="en-US" sz="800" i="1" dirty="0">
              <a:solidFill>
                <a:srgbClr val="7F7F7F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7034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rt_SigSel_Social_58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6960" y="3667760"/>
            <a:ext cx="2743200" cy="2743200"/>
          </a:xfrm>
          <a:prstGeom prst="ellipse">
            <a:avLst/>
          </a:prstGeom>
          <a:ln w="63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1202" name="TextBox 19"/>
          <p:cNvSpPr txBox="1">
            <a:spLocks noChangeArrowheads="1"/>
          </p:cNvSpPr>
          <p:nvPr/>
        </p:nvSpPr>
        <p:spPr bwMode="auto">
          <a:xfrm>
            <a:off x="425450" y="407988"/>
            <a:ext cx="9583964" cy="43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STWÓRZ SWOJE SPERSONALIZOWANE SERUM</a:t>
            </a:r>
          </a:p>
        </p:txBody>
      </p:sp>
      <p:sp>
        <p:nvSpPr>
          <p:cNvPr id="27" name="Chevron 26"/>
          <p:cNvSpPr/>
          <p:nvPr/>
        </p:nvSpPr>
        <p:spPr>
          <a:xfrm>
            <a:off x="0" y="1322388"/>
            <a:ext cx="4225925" cy="1924050"/>
          </a:xfrm>
          <a:custGeom>
            <a:avLst/>
            <a:gdLst>
              <a:gd name="connsiteX0" fmla="*/ 0 w 4642930"/>
              <a:gd name="connsiteY0" fmla="*/ 0 h 1923558"/>
              <a:gd name="connsiteX1" fmla="*/ 4219632 w 4642930"/>
              <a:gd name="connsiteY1" fmla="*/ 0 h 1923558"/>
              <a:gd name="connsiteX2" fmla="*/ 4642930 w 4642930"/>
              <a:gd name="connsiteY2" fmla="*/ 961779 h 1923558"/>
              <a:gd name="connsiteX3" fmla="*/ 4219632 w 4642930"/>
              <a:gd name="connsiteY3" fmla="*/ 1923558 h 1923558"/>
              <a:gd name="connsiteX4" fmla="*/ 0 w 4642930"/>
              <a:gd name="connsiteY4" fmla="*/ 1923558 h 1923558"/>
              <a:gd name="connsiteX5" fmla="*/ 423298 w 4642930"/>
              <a:gd name="connsiteY5" fmla="*/ 961779 h 1923558"/>
              <a:gd name="connsiteX6" fmla="*/ 0 w 4642930"/>
              <a:gd name="connsiteY6" fmla="*/ 0 h 1923558"/>
              <a:gd name="connsiteX0" fmla="*/ 0 w 4642930"/>
              <a:gd name="connsiteY0" fmla="*/ 0 h 1923558"/>
              <a:gd name="connsiteX1" fmla="*/ 4219632 w 4642930"/>
              <a:gd name="connsiteY1" fmla="*/ 0 h 1923558"/>
              <a:gd name="connsiteX2" fmla="*/ 4642930 w 4642930"/>
              <a:gd name="connsiteY2" fmla="*/ 961779 h 1923558"/>
              <a:gd name="connsiteX3" fmla="*/ 4219632 w 4642930"/>
              <a:gd name="connsiteY3" fmla="*/ 1923558 h 1923558"/>
              <a:gd name="connsiteX4" fmla="*/ 0 w 4642930"/>
              <a:gd name="connsiteY4" fmla="*/ 1923558 h 1923558"/>
              <a:gd name="connsiteX5" fmla="*/ 0 w 4642930"/>
              <a:gd name="connsiteY5" fmla="*/ 0 h 192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2930" h="1923558">
                <a:moveTo>
                  <a:pt x="0" y="0"/>
                </a:moveTo>
                <a:lnTo>
                  <a:pt x="4219632" y="0"/>
                </a:lnTo>
                <a:lnTo>
                  <a:pt x="4642930" y="961779"/>
                </a:lnTo>
                <a:lnTo>
                  <a:pt x="4219632" y="1923558"/>
                </a:lnTo>
                <a:lnTo>
                  <a:pt x="0" y="19235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365760" bIns="91440" anchor="ctr"/>
          <a:lstStyle/>
          <a:p>
            <a:pPr>
              <a:spcAft>
                <a:spcPts val="600"/>
              </a:spcAft>
              <a:defRPr/>
            </a:pPr>
            <a:r>
              <a:rPr lang="pl-PL" sz="1600" b="1" dirty="0">
                <a:solidFill>
                  <a:srgbClr val="7F7F7F"/>
                </a:solidFill>
                <a:latin typeface="Arial"/>
              </a:rPr>
              <a:t>ZACZNIJ OD ZESTAWU</a:t>
            </a:r>
            <a:r>
              <a:rPr lang="pl-PL" dirty="0"/>
              <a:t> </a:t>
            </a:r>
            <a:br>
              <a:rPr dirty="0"/>
            </a:br>
            <a:r>
              <a:rPr lang="pl-PL" sz="1600" b="1" dirty="0">
                <a:solidFill>
                  <a:srgbClr val="7F7F7F"/>
                </a:solidFill>
                <a:latin typeface="Arial"/>
              </a:rPr>
              <a:t>(BAZA SERUM + 1 AMPUŁKA)</a:t>
            </a:r>
            <a:endParaRPr lang="pl-PL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>
              <a:spcAft>
                <a:spcPts val="600"/>
              </a:spcAft>
              <a:defRPr/>
            </a:pPr>
            <a:r>
              <a:rPr lang="pl-PL" sz="1300" dirty="0">
                <a:solidFill>
                  <a:srgbClr val="7F7F7F"/>
                </a:solidFill>
                <a:latin typeface="Arial"/>
              </a:rPr>
              <a:t>Ustal najważniejszy problem swojej skóry i</a:t>
            </a:r>
            <a:r>
              <a:rPr lang="en-US" sz="1300" dirty="0">
                <a:solidFill>
                  <a:srgbClr val="7F7F7F"/>
                </a:solidFill>
                <a:latin typeface="Arial"/>
              </a:rPr>
              <a:t> </a:t>
            </a:r>
            <a:r>
              <a:rPr lang="pl-PL" sz="1300" dirty="0">
                <a:solidFill>
                  <a:srgbClr val="7F7F7F"/>
                </a:solidFill>
                <a:latin typeface="Arial"/>
              </a:rPr>
              <a:t>wybierz główną ampułkę do swojego serum.</a:t>
            </a:r>
            <a:endParaRPr lang="pl-PL" sz="13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3784600" y="1322388"/>
            <a:ext cx="4643438" cy="1924050"/>
          </a:xfrm>
          <a:prstGeom prst="chevron">
            <a:avLst>
              <a:gd name="adj" fmla="val 2200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fontAlgn="ctr">
              <a:spcAft>
                <a:spcPts val="600"/>
              </a:spcAft>
              <a:defRPr/>
            </a:pPr>
            <a:r>
              <a:rPr lang="pl-PL" sz="1600" b="1" dirty="0">
                <a:solidFill>
                  <a:srgbClr val="7F7F7F"/>
                </a:solidFill>
                <a:latin typeface="Arial"/>
              </a:rPr>
              <a:t>DODAJ DO 2 KOLEJNYCH AMPUŁEK</a:t>
            </a:r>
          </a:p>
          <a:p>
            <a:pPr fontAlgn="ctr">
              <a:spcAft>
                <a:spcPts val="600"/>
              </a:spcAft>
              <a:defRPr/>
            </a:pPr>
            <a:r>
              <a:rPr lang="pl-PL" sz="1300" dirty="0">
                <a:solidFill>
                  <a:srgbClr val="7F7F7F"/>
                </a:solidFill>
                <a:latin typeface="Arial"/>
              </a:rPr>
              <a:t>Pomyśl o kolejnych dwóch problemach swojej skóry i wybierz do dwóch ampułek.</a:t>
            </a:r>
            <a:endParaRPr lang="pl-PL" sz="13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7986713" y="1322388"/>
            <a:ext cx="4219575" cy="1924050"/>
          </a:xfrm>
          <a:custGeom>
            <a:avLst/>
            <a:gdLst>
              <a:gd name="connsiteX0" fmla="*/ 0 w 4642930"/>
              <a:gd name="connsiteY0" fmla="*/ 0 h 1923558"/>
              <a:gd name="connsiteX1" fmla="*/ 4219632 w 4642930"/>
              <a:gd name="connsiteY1" fmla="*/ 0 h 1923558"/>
              <a:gd name="connsiteX2" fmla="*/ 4642930 w 4642930"/>
              <a:gd name="connsiteY2" fmla="*/ 961779 h 1923558"/>
              <a:gd name="connsiteX3" fmla="*/ 4219632 w 4642930"/>
              <a:gd name="connsiteY3" fmla="*/ 1923558 h 1923558"/>
              <a:gd name="connsiteX4" fmla="*/ 0 w 4642930"/>
              <a:gd name="connsiteY4" fmla="*/ 1923558 h 1923558"/>
              <a:gd name="connsiteX5" fmla="*/ 423298 w 4642930"/>
              <a:gd name="connsiteY5" fmla="*/ 961779 h 1923558"/>
              <a:gd name="connsiteX6" fmla="*/ 0 w 4642930"/>
              <a:gd name="connsiteY6" fmla="*/ 0 h 1923558"/>
              <a:gd name="connsiteX0" fmla="*/ 0 w 4219632"/>
              <a:gd name="connsiteY0" fmla="*/ 0 h 1923558"/>
              <a:gd name="connsiteX1" fmla="*/ 4219632 w 4219632"/>
              <a:gd name="connsiteY1" fmla="*/ 0 h 1923558"/>
              <a:gd name="connsiteX2" fmla="*/ 4219632 w 4219632"/>
              <a:gd name="connsiteY2" fmla="*/ 1923558 h 1923558"/>
              <a:gd name="connsiteX3" fmla="*/ 0 w 4219632"/>
              <a:gd name="connsiteY3" fmla="*/ 1923558 h 1923558"/>
              <a:gd name="connsiteX4" fmla="*/ 423298 w 4219632"/>
              <a:gd name="connsiteY4" fmla="*/ 961779 h 1923558"/>
              <a:gd name="connsiteX5" fmla="*/ 0 w 4219632"/>
              <a:gd name="connsiteY5" fmla="*/ 0 h 192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9632" h="1923558">
                <a:moveTo>
                  <a:pt x="0" y="0"/>
                </a:moveTo>
                <a:lnTo>
                  <a:pt x="4219632" y="0"/>
                </a:lnTo>
                <a:lnTo>
                  <a:pt x="4219632" y="1923558"/>
                </a:lnTo>
                <a:lnTo>
                  <a:pt x="0" y="1923558"/>
                </a:lnTo>
                <a:lnTo>
                  <a:pt x="423298" y="9617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31520" tIns="91440" rIns="457200" bIns="91440" anchor="ctr"/>
          <a:lstStyle/>
          <a:p>
            <a:pPr fontAlgn="ctr">
              <a:spcAft>
                <a:spcPts val="600"/>
              </a:spcAft>
              <a:defRPr/>
            </a:pPr>
            <a:r>
              <a:rPr lang="pl-PL" sz="1600" b="1" dirty="0">
                <a:solidFill>
                  <a:srgbClr val="7F7F7F"/>
                </a:solidFill>
                <a:latin typeface="Arial"/>
              </a:rPr>
              <a:t>WYMIESZAJ </a:t>
            </a:r>
          </a:p>
          <a:p>
            <a:pPr fontAlgn="ctr">
              <a:spcAft>
                <a:spcPts val="600"/>
              </a:spcAft>
              <a:defRPr/>
            </a:pPr>
            <a:r>
              <a:rPr lang="pl-PL" sz="1300" dirty="0">
                <a:solidFill>
                  <a:srgbClr val="7F7F7F"/>
                </a:solidFill>
                <a:latin typeface="Arial"/>
              </a:rPr>
              <a:t>Wkręć i wykręć ampułkę, aby ją aktywować.</a:t>
            </a:r>
            <a:r>
              <a:rPr lang="pl-PL" sz="1300" dirty="0"/>
              <a:t> </a:t>
            </a:r>
            <a:r>
              <a:rPr lang="pl-PL" sz="1300" dirty="0">
                <a:solidFill>
                  <a:srgbClr val="7F7F7F"/>
                </a:solidFill>
                <a:latin typeface="Arial"/>
              </a:rPr>
              <a:t>Siła nawet 3 serów w 1 pozwoli Ci przygotować serum odpowiadające na potrzeby Twojej skóry.</a:t>
            </a:r>
            <a:endParaRPr lang="pl-PL" sz="13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2088" y="868363"/>
            <a:ext cx="576262" cy="93821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 dirty="0">
                <a:solidFill>
                  <a:prstClr val="white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73563" y="868363"/>
            <a:ext cx="576262" cy="93821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prstClr val="white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74088" y="868363"/>
            <a:ext cx="577850" cy="93821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 dirty="0">
                <a:solidFill>
                  <a:prstClr val="white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3</a:t>
            </a:r>
          </a:p>
        </p:txBody>
      </p:sp>
      <p:pic>
        <p:nvPicPr>
          <p:cNvPr id="13" name="Picture 12" descr="zdj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3657600"/>
            <a:ext cx="2743200" cy="2743200"/>
          </a:xfrm>
          <a:prstGeom prst="ellipse">
            <a:avLst/>
          </a:prstGeom>
          <a:ln w="63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5" name="Picture 14" descr="zdj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480" y="3657600"/>
            <a:ext cx="2743200" cy="2743200"/>
          </a:xfrm>
          <a:prstGeom prst="ellipse">
            <a:avLst/>
          </a:prstGeom>
          <a:ln w="63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0458952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7" descr="Art_SigSel_Social_1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02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250" name="Group 12"/>
          <p:cNvGrpSpPr>
            <a:grpSpLocks/>
          </p:cNvGrpSpPr>
          <p:nvPr/>
        </p:nvGrpSpPr>
        <p:grpSpPr bwMode="auto">
          <a:xfrm>
            <a:off x="6567488" y="1244600"/>
            <a:ext cx="4935537" cy="2873203"/>
            <a:chOff x="6831013" y="307280"/>
            <a:chExt cx="4935537" cy="2873203"/>
          </a:xfrm>
        </p:grpSpPr>
        <p:sp>
          <p:nvSpPr>
            <p:cNvPr id="53267" name="Rectangle 16"/>
            <p:cNvSpPr>
              <a:spLocks noChangeArrowheads="1"/>
            </p:cNvSpPr>
            <p:nvPr/>
          </p:nvSpPr>
          <p:spPr bwMode="auto">
            <a:xfrm>
              <a:off x="6831014" y="2349486"/>
              <a:ext cx="467995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1600" dirty="0">
                  <a:solidFill>
                    <a:srgbClr val="7F7F7F"/>
                  </a:solidFill>
                  <a:latin typeface="Arial" charset="0"/>
                </a:rPr>
                <a:t>Poczuj, jak spersonalizowane serum działa na Twoją skórę, a dla łatwej identyfikacji naklej wybraną naklejkę na opakowanie serum.</a:t>
              </a:r>
            </a:p>
          </p:txBody>
        </p:sp>
        <p:sp>
          <p:nvSpPr>
            <p:cNvPr id="53268" name="TextBox 18"/>
            <p:cNvSpPr txBox="1">
              <a:spLocks noChangeArrowheads="1"/>
            </p:cNvSpPr>
            <p:nvPr/>
          </p:nvSpPr>
          <p:spPr bwMode="auto">
            <a:xfrm>
              <a:off x="6831013" y="307280"/>
              <a:ext cx="4935537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pl-PL" sz="2800" dirty="0">
                  <a:solidFill>
                    <a:srgbClr val="7F7F7F"/>
                  </a:solidFill>
                  <a:latin typeface="Arial" charset="0"/>
                </a:rPr>
                <a:t>TERAZ MOŻESZ </a:t>
              </a:r>
              <a:br>
                <a:rPr dirty="0"/>
              </a:br>
              <a:r>
                <a:rPr lang="pl-PL" sz="2800" dirty="0">
                  <a:solidFill>
                    <a:srgbClr val="7F7F7F"/>
                  </a:solidFill>
                  <a:latin typeface="Arial" charset="0"/>
                </a:rPr>
                <a:t>ZASTOSOWAĆ SWOJE </a:t>
              </a:r>
              <a:br>
                <a:rPr dirty="0"/>
              </a:br>
              <a:r>
                <a:rPr lang="pl-PL" sz="2800" dirty="0">
                  <a:solidFill>
                    <a:srgbClr val="7F7F7F"/>
                  </a:solidFill>
                  <a:latin typeface="Arial" charset="0"/>
                </a:rPr>
                <a:t>SPERSONALIZOWANE SERUM</a:t>
              </a:r>
            </a:p>
          </p:txBody>
        </p:sp>
      </p:grpSp>
      <p:grpSp>
        <p:nvGrpSpPr>
          <p:cNvPr id="53251" name="Group 10"/>
          <p:cNvGrpSpPr>
            <a:grpSpLocks/>
          </p:cNvGrpSpPr>
          <p:nvPr/>
        </p:nvGrpSpPr>
        <p:grpSpPr bwMode="auto">
          <a:xfrm>
            <a:off x="6821488" y="4908550"/>
            <a:ext cx="4425950" cy="704850"/>
            <a:chOff x="7036458" y="4190602"/>
            <a:chExt cx="4426118" cy="704088"/>
          </a:xfrm>
        </p:grpSpPr>
        <p:sp>
          <p:nvSpPr>
            <p:cNvPr id="21" name="Oval 20"/>
            <p:cNvSpPr/>
            <p:nvPr/>
          </p:nvSpPr>
          <p:spPr>
            <a:xfrm>
              <a:off x="7036458" y="4192870"/>
              <a:ext cx="699552" cy="699552"/>
            </a:xfrm>
            <a:prstGeom prst="ellipse">
              <a:avLst/>
            </a:prstGeom>
            <a:solidFill>
              <a:srgbClr val="1C8CC9"/>
            </a:solidFill>
            <a:ln w="6350" cmpd="sng">
              <a:gradFill flip="none" rotWithShape="1">
                <a:gsLst>
                  <a:gs pos="0">
                    <a:schemeClr val="bg1"/>
                  </a:gs>
                  <a:gs pos="100000">
                    <a:srgbClr val="1C8CC9"/>
                  </a:gs>
                </a:gsLst>
                <a:lin ang="5100000" scaled="0"/>
                <a:tileRect/>
              </a:gradFill>
            </a:ln>
            <a:effectLst>
              <a:outerShdw blurRad="127000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pl-PL" dirty="0">
                  <a:solidFill>
                    <a:prstClr val="white"/>
                  </a:solidFill>
                  <a:latin typeface="Calibri"/>
                </a:rPr>
                <a:t>H</a:t>
              </a: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7963564" y="4190602"/>
              <a:ext cx="704088" cy="704088"/>
            </a:xfrm>
            <a:prstGeom prst="ellipse">
              <a:avLst/>
            </a:prstGeom>
            <a:solidFill>
              <a:srgbClr val="C4DFF2"/>
            </a:solidFill>
            <a:ln w="6350" cmpd="sng">
              <a:gradFill flip="none" rotWithShape="1">
                <a:gsLst>
                  <a:gs pos="0">
                    <a:schemeClr val="bg1"/>
                  </a:gs>
                  <a:gs pos="100000">
                    <a:srgbClr val="C4DFF2"/>
                  </a:gs>
                </a:gsLst>
                <a:lin ang="5100000" scaled="0"/>
                <a:tileRect/>
              </a:gradFill>
            </a:ln>
            <a:effectLst>
              <a:outerShdw blurRad="127000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pl-PL" dirty="0">
                  <a:solidFill>
                    <a:prstClr val="white"/>
                  </a:solidFill>
                  <a:latin typeface="Calibri"/>
                </a:rPr>
                <a:t>B</a:t>
              </a:r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8895206" y="4190602"/>
              <a:ext cx="704088" cy="704088"/>
            </a:xfrm>
            <a:prstGeom prst="ellipse">
              <a:avLst/>
            </a:prstGeom>
            <a:solidFill>
              <a:srgbClr val="AB7381"/>
            </a:solidFill>
            <a:ln w="6350" cmpd="sng">
              <a:gradFill flip="none" rotWithShape="1">
                <a:gsLst>
                  <a:gs pos="0">
                    <a:schemeClr val="bg1"/>
                  </a:gs>
                  <a:gs pos="100000">
                    <a:srgbClr val="AB7381"/>
                  </a:gs>
                </a:gsLst>
                <a:lin ang="5100000" scaled="0"/>
                <a:tileRect/>
              </a:gradFill>
            </a:ln>
            <a:effectLst>
              <a:outerShdw blurRad="127000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pl-PL" dirty="0">
                  <a:solidFill>
                    <a:prstClr val="white"/>
                  </a:solidFill>
                  <a:latin typeface="Calibri"/>
                </a:rPr>
                <a:t>W</a:t>
              </a: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9826848" y="4190602"/>
              <a:ext cx="704088" cy="704088"/>
            </a:xfrm>
            <a:prstGeom prst="ellipse">
              <a:avLst/>
            </a:prstGeom>
            <a:solidFill>
              <a:srgbClr val="663333"/>
            </a:solidFill>
            <a:ln w="6350" cmpd="sng">
              <a:gradFill flip="none" rotWithShape="1">
                <a:gsLst>
                  <a:gs pos="0">
                    <a:schemeClr val="bg1"/>
                  </a:gs>
                  <a:gs pos="100000">
                    <a:srgbClr val="663333"/>
                  </a:gs>
                </a:gsLst>
                <a:lin ang="5100000" scaled="0"/>
                <a:tileRect/>
              </a:gradFill>
            </a:ln>
            <a:effectLst>
              <a:outerShdw blurRad="127000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pl-PL" dirty="0">
                  <a:solidFill>
                    <a:prstClr val="white"/>
                  </a:solidFill>
                  <a:latin typeface="Calibri"/>
                </a:rPr>
                <a:t>F</a:t>
              </a: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10758488" y="4190602"/>
              <a:ext cx="704088" cy="704088"/>
            </a:xfrm>
            <a:prstGeom prst="ellipse">
              <a:avLst/>
            </a:prstGeom>
            <a:solidFill>
              <a:srgbClr val="F9F9F9"/>
            </a:solidFill>
            <a:ln w="6350" cmpd="sng"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/>
                  </a:gs>
                </a:gsLst>
                <a:lin ang="5100000" scaled="0"/>
                <a:tileRect/>
              </a:gradFill>
            </a:ln>
            <a:effectLst>
              <a:outerShdw blurRad="127000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pl-PL" dirty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95597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named.png">
            <a:extLst>
              <a:ext uri="{FF2B5EF4-FFF2-40B4-BE49-F238E27FC236}">
                <a16:creationId xmlns:a16="http://schemas.microsoft.com/office/drawing/2014/main" id="{40104B02-0643-4D4D-B29C-32525ABCA5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490" t="-29490" r="-29490" b="-29490"/>
          <a:stretch/>
        </p:blipFill>
        <p:spPr>
          <a:xfrm rot="18900000" flipH="1">
            <a:off x="3446319" y="-2091538"/>
            <a:ext cx="10224808" cy="10241820"/>
          </a:xfrm>
          <a:prstGeom prst="diamond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BA39A2B6-6DD0-4A25-B3CA-B5C344596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988566"/>
            <a:ext cx="540960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Serum ma za zadanie wnikać w głąb powierzchniowych warstw skóry. Preparaty i kremy nawilżające nakłada się po nałożeniu serum, tak aby pomóc zamknąć w skórze najważniejsze składniki.</a:t>
            </a: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047E2277-00A2-43C4-ABA4-DF36D5AAD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6165" y="5321300"/>
            <a:ext cx="5920386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URZĄDZENIE DERMASONIC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Stymuluje i masuje skórę, pomagając w uzyskaniu lepszych rezultatów. Użyj głowicy z galwanicznym jonem </a:t>
            </a:r>
            <a:r>
              <a:rPr lang="pl-PL" sz="1600" dirty="0" err="1">
                <a:solidFill>
                  <a:srgbClr val="7F7F7F"/>
                </a:solidFill>
                <a:latin typeface="Arial" charset="0"/>
              </a:rPr>
              <a:t>dermalnym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, aby wzmocnić działanie spersonalizowanego serum Artistry™.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4338C334-E65E-4AE5-B4E9-D770CD6F0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407988"/>
            <a:ext cx="857567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RAZEM LEPIEJ</a:t>
            </a:r>
          </a:p>
        </p:txBody>
      </p:sp>
      <p:pic>
        <p:nvPicPr>
          <p:cNvPr id="13" name="Obraz 2" descr="Obraz zawierający tekst, wewnątrz, robot kuchenny&#10;&#10;Opis wygenerowany automatycznie">
            <a:extLst>
              <a:ext uri="{FF2B5EF4-FFF2-40B4-BE49-F238E27FC236}">
                <a16:creationId xmlns:a16="http://schemas.microsoft.com/office/drawing/2014/main" id="{EE7C9DD4-03AD-48C6-BF27-2795A9CEF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3" y="2382012"/>
            <a:ext cx="4826289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93590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Untitl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298" name="Group 33"/>
          <p:cNvGrpSpPr>
            <a:grpSpLocks/>
          </p:cNvGrpSpPr>
          <p:nvPr/>
        </p:nvGrpSpPr>
        <p:grpSpPr bwMode="auto">
          <a:xfrm>
            <a:off x="6825345" y="1168400"/>
            <a:ext cx="5165044" cy="1636713"/>
            <a:chOff x="5749118" y="377508"/>
            <a:chExt cx="5164112" cy="1637919"/>
          </a:xfrm>
        </p:grpSpPr>
        <p:pic>
          <p:nvPicPr>
            <p:cNvPr id="55313" name="Picture 5" descr="Art_282715_01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5170" y="377508"/>
              <a:ext cx="1608060" cy="163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7" name="TextBox 12"/>
            <p:cNvSpPr txBox="1">
              <a:spLocks noChangeArrowheads="1"/>
            </p:cNvSpPr>
            <p:nvPr/>
          </p:nvSpPr>
          <p:spPr bwMode="auto">
            <a:xfrm>
              <a:off x="5749118" y="539552"/>
              <a:ext cx="4049889" cy="107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ts val="700"/>
                </a:spcAft>
                <a:buFontTx/>
                <a:buNone/>
                <a:defRPr/>
              </a:pPr>
              <a:r>
                <a:rPr lang="pl-PL" altLang="en-US" sz="1600" b="1" dirty="0">
                  <a:solidFill>
                    <a:srgbClr val="0580BA"/>
                  </a:solidFill>
                  <a:latin typeface="Arial" panose="020B0604020202020204" pitchFamily="34" charset="0"/>
                </a:rPr>
                <a:t>TRYB NAWILŻANIA (HYDRATE)</a:t>
              </a:r>
              <a:r>
                <a:rPr lang="pl-PL" dirty="0"/>
                <a:t> </a:t>
              </a:r>
              <a:r>
                <a:rPr lang="pl-PL" altLang="en-US" sz="1300" i="1" dirty="0">
                  <a:solidFill>
                    <a:srgbClr val="7F7F7F"/>
                  </a:solidFill>
                  <a:latin typeface="Arial" panose="020B0604020202020204" pitchFamily="34" charset="0"/>
                </a:rPr>
                <a:t>(90 s)</a:t>
              </a:r>
              <a:endParaRPr lang="pl-PL" altLang="en-US" sz="1300" b="1" dirty="0">
                <a:solidFill>
                  <a:srgbClr val="7F7F7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endParaRPr>
            </a:p>
            <a:p>
              <a:pPr algn="just" fontAlgn="base">
                <a:spcBef>
                  <a:spcPct val="0"/>
                </a:spcBef>
                <a:spcAft>
                  <a:spcPts val="700"/>
                </a:spcAft>
                <a:buFontTx/>
                <a:buNone/>
                <a:defRPr/>
              </a:pPr>
              <a:r>
                <a:rPr lang="pl-PL" altLang="en-US" sz="1300" dirty="0">
                  <a:solidFill>
                    <a:srgbClr val="7F7F7F"/>
                  </a:solidFill>
                  <a:latin typeface="Arial" panose="020B0604020202020204" pitchFamily="34" charset="0"/>
                </a:rPr>
                <a:t>Maksymalizuje wchłanianie Zestawu nawilżającego, wspomagając wnikanie składników w głąb skóry.</a:t>
              </a:r>
            </a:p>
          </p:txBody>
        </p:sp>
      </p:grpSp>
      <p:grpSp>
        <p:nvGrpSpPr>
          <p:cNvPr id="55299" name="Group 32"/>
          <p:cNvGrpSpPr>
            <a:grpSpLocks/>
          </p:cNvGrpSpPr>
          <p:nvPr/>
        </p:nvGrpSpPr>
        <p:grpSpPr bwMode="auto">
          <a:xfrm>
            <a:off x="5715000" y="3214005"/>
            <a:ext cx="6276975" cy="1638300"/>
            <a:chOff x="4636813" y="3328606"/>
            <a:chExt cx="6278845" cy="1637919"/>
          </a:xfrm>
        </p:grpSpPr>
        <p:pic>
          <p:nvPicPr>
            <p:cNvPr id="55311" name="Picture 9" descr="Art_282718_01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2742" y="3328606"/>
              <a:ext cx="1612916" cy="163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5" name="TextBox 13"/>
            <p:cNvSpPr txBox="1">
              <a:spLocks noChangeArrowheads="1"/>
            </p:cNvSpPr>
            <p:nvPr/>
          </p:nvSpPr>
          <p:spPr bwMode="auto">
            <a:xfrm>
              <a:off x="4636813" y="3501604"/>
              <a:ext cx="5179968" cy="1074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ts val="700"/>
                </a:spcAft>
                <a:buFontTx/>
                <a:buNone/>
                <a:defRPr/>
              </a:pPr>
              <a:r>
                <a:rPr lang="pl-PL" altLang="en-US" sz="1600" b="1" dirty="0">
                  <a:solidFill>
                    <a:srgbClr val="AB7280"/>
                  </a:solidFill>
                  <a:latin typeface="Arial" panose="020B0604020202020204" pitchFamily="34" charset="0"/>
                </a:rPr>
                <a:t>TRYB PRZECIWZMARSZCZKOWY (WRINKLE)</a:t>
              </a:r>
              <a:r>
                <a:rPr lang="pl-PL" dirty="0"/>
                <a:t> </a:t>
              </a:r>
              <a:r>
                <a:rPr lang="pl-PL" altLang="en-US" sz="1300" i="1" dirty="0">
                  <a:solidFill>
                    <a:srgbClr val="7F7F7F"/>
                  </a:solidFill>
                  <a:latin typeface="Arial" panose="020B0604020202020204" pitchFamily="34" charset="0"/>
                </a:rPr>
                <a:t>(90 s)</a:t>
              </a:r>
              <a:endParaRPr lang="pl-PL" altLang="en-US" sz="1600" b="1" dirty="0">
                <a:solidFill>
                  <a:srgbClr val="7F7F7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endParaRPr>
            </a:p>
            <a:p>
              <a:pPr algn="just" fontAlgn="base">
                <a:spcBef>
                  <a:spcPct val="0"/>
                </a:spcBef>
                <a:spcAft>
                  <a:spcPts val="700"/>
                </a:spcAft>
                <a:buFontTx/>
                <a:buNone/>
                <a:defRPr/>
              </a:pPr>
              <a:r>
                <a:rPr lang="pl-PL" altLang="en-US" sz="1300" dirty="0">
                  <a:solidFill>
                    <a:srgbClr val="7F7F7F"/>
                  </a:solidFill>
                  <a:latin typeface="Arial" panose="020B0604020202020204" pitchFamily="34" charset="0"/>
                </a:rPr>
                <a:t>Optymalizuje penetrację Zestawu przeciwzmarszczkowego w głąb skóry w celu zmniejszenia widoczności zmarszczek.</a:t>
              </a:r>
            </a:p>
          </p:txBody>
        </p:sp>
      </p:grpSp>
      <p:grpSp>
        <p:nvGrpSpPr>
          <p:cNvPr id="55300" name="Group 34"/>
          <p:cNvGrpSpPr>
            <a:grpSpLocks/>
          </p:cNvGrpSpPr>
          <p:nvPr/>
        </p:nvGrpSpPr>
        <p:grpSpPr bwMode="auto">
          <a:xfrm>
            <a:off x="3515177" y="4754563"/>
            <a:ext cx="6223465" cy="1644650"/>
            <a:chOff x="3753512" y="4796974"/>
            <a:chExt cx="6221782" cy="1645101"/>
          </a:xfrm>
        </p:grpSpPr>
        <p:grpSp>
          <p:nvGrpSpPr>
            <p:cNvPr id="55307" name="Group 6"/>
            <p:cNvGrpSpPr>
              <a:grpSpLocks noChangeAspect="1"/>
            </p:cNvGrpSpPr>
            <p:nvPr/>
          </p:nvGrpSpPr>
          <p:grpSpPr bwMode="auto">
            <a:xfrm>
              <a:off x="3753512" y="4804156"/>
              <a:ext cx="2151325" cy="1637919"/>
              <a:chOff x="9662478" y="4398645"/>
              <a:chExt cx="2439566" cy="1857375"/>
            </a:xfrm>
          </p:grpSpPr>
          <p:pic>
            <p:nvPicPr>
              <p:cNvPr id="55309" name="Picture 7" descr="Art_282717_01.pn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8112" y="4398645"/>
                <a:ext cx="1823932" cy="1857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310" name="Picture 8" descr="Art_282716_01.pn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2478" y="4398645"/>
                <a:ext cx="1825202" cy="1857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5340583" y="4796974"/>
              <a:ext cx="4634711" cy="12592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700"/>
                </a:spcAft>
                <a:defRPr/>
              </a:pPr>
              <a:r>
                <a:rPr lang="pl-PL" sz="1600" b="1" dirty="0">
                  <a:solidFill>
                    <a:srgbClr val="4F81BD">
                      <a:lumMod val="60000"/>
                      <a:lumOff val="40000"/>
                    </a:srgbClr>
                  </a:solidFill>
                  <a:latin typeface="Arial"/>
                </a:rPr>
                <a:t>TRYB ROZŚWIETLAJĄCY (RADIANT) </a:t>
              </a:r>
              <a:r>
                <a:rPr lang="pl-PL" sz="1300" i="1" dirty="0">
                  <a:solidFill>
                    <a:srgbClr val="7F7F7F"/>
                  </a:solidFill>
                  <a:latin typeface="Arial"/>
                </a:rPr>
                <a:t>(90 s)</a:t>
              </a:r>
              <a:endParaRPr lang="pl-PL" sz="1600" b="1" dirty="0">
                <a:solidFill>
                  <a:srgbClr val="7F7F7F"/>
                </a:solidFill>
                <a:latin typeface="Arial"/>
                <a:ea typeface="ＭＳ Ｐゴシック" charset="0"/>
                <a:cs typeface="Arial"/>
              </a:endParaRPr>
            </a:p>
            <a:p>
              <a:pPr>
                <a:spcAft>
                  <a:spcPts val="700"/>
                </a:spcAft>
                <a:defRPr/>
              </a:pPr>
              <a:r>
                <a:rPr lang="pl-PL" sz="1300" dirty="0">
                  <a:solidFill>
                    <a:srgbClr val="7F7F7F"/>
                  </a:solidFill>
                  <a:latin typeface="Arial"/>
                </a:rPr>
                <a:t>W połączeniu z Zestawem rozświetlającym lub niwelującym przebarwienia przeciwdziała występowaniu przebarwień pigmentacyjnych i związanych z wiekiem, rozjaśniając skórę i dodając jej blasku.</a:t>
              </a:r>
            </a:p>
          </p:txBody>
        </p:sp>
      </p:grpSp>
      <p:grpSp>
        <p:nvGrpSpPr>
          <p:cNvPr id="55301" name="Group 31"/>
          <p:cNvGrpSpPr>
            <a:grpSpLocks/>
          </p:cNvGrpSpPr>
          <p:nvPr/>
        </p:nvGrpSpPr>
        <p:grpSpPr bwMode="auto">
          <a:xfrm>
            <a:off x="3786640" y="2376488"/>
            <a:ext cx="4720544" cy="1638300"/>
            <a:chOff x="4023842" y="1853057"/>
            <a:chExt cx="4720467" cy="1637919"/>
          </a:xfrm>
        </p:grpSpPr>
        <p:pic>
          <p:nvPicPr>
            <p:cNvPr id="55305" name="Picture 10" descr="Art_292719_01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842" y="1853057"/>
              <a:ext cx="1610664" cy="1637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076337" y="2026054"/>
              <a:ext cx="3667972" cy="8586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700"/>
                </a:spcAft>
                <a:defRPr/>
              </a:pPr>
              <a:r>
                <a:rPr lang="pl-PL" sz="1600" b="1" dirty="0">
                  <a:solidFill>
                    <a:srgbClr val="C0504D">
                      <a:lumMod val="50000"/>
                    </a:srgbClr>
                  </a:solidFill>
                  <a:latin typeface="Arial"/>
                </a:rPr>
                <a:t>TRYB LIFTINGUJĄCY (LIFT) </a:t>
              </a:r>
              <a:r>
                <a:rPr lang="pl-PL" sz="1300" i="1" dirty="0">
                  <a:solidFill>
                    <a:srgbClr val="7F7F7F"/>
                  </a:solidFill>
                  <a:latin typeface="Arial"/>
                </a:rPr>
                <a:t>(90 s)</a:t>
              </a:r>
              <a:endParaRPr lang="pl-PL" sz="1600" b="1" dirty="0">
                <a:solidFill>
                  <a:srgbClr val="7F7F7F"/>
                </a:solidFill>
                <a:latin typeface="Arial"/>
                <a:ea typeface="ＭＳ Ｐゴシック" charset="0"/>
                <a:cs typeface="Arial"/>
              </a:endParaRPr>
            </a:p>
            <a:p>
              <a:pPr>
                <a:spcAft>
                  <a:spcPts val="700"/>
                </a:spcAft>
                <a:defRPr/>
              </a:pPr>
              <a:r>
                <a:rPr lang="pl-PL" sz="1300" dirty="0">
                  <a:solidFill>
                    <a:srgbClr val="7F7F7F"/>
                  </a:solidFill>
                  <a:latin typeface="Arial"/>
                </a:rPr>
                <a:t>Potęguje wchłanianie Zestawu ujędrniającego, dając efekt ujędrniający na skórze.</a:t>
              </a:r>
            </a:p>
          </p:txBody>
        </p:sp>
      </p:grpSp>
      <p:sp>
        <p:nvSpPr>
          <p:cNvPr id="55302" name="Rectangle 30"/>
          <p:cNvSpPr>
            <a:spLocks noChangeArrowheads="1"/>
          </p:cNvSpPr>
          <p:nvPr/>
        </p:nvSpPr>
        <p:spPr bwMode="auto">
          <a:xfrm>
            <a:off x="425450" y="407988"/>
            <a:ext cx="888047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800">
                <a:solidFill>
                  <a:srgbClr val="7F7F7F"/>
                </a:solidFill>
                <a:latin typeface="Arial" charset="0"/>
              </a:rPr>
              <a:t>SPOTĘGUJ DZIAŁANIE KOSMETYKÓW</a:t>
            </a:r>
          </a:p>
        </p:txBody>
      </p:sp>
      <p:sp>
        <p:nvSpPr>
          <p:cNvPr id="55303" name="Rectangle 1"/>
          <p:cNvSpPr>
            <a:spLocks noChangeArrowheads="1"/>
          </p:cNvSpPr>
          <p:nvPr/>
        </p:nvSpPr>
        <p:spPr bwMode="auto">
          <a:xfrm>
            <a:off x="436563" y="1042988"/>
            <a:ext cx="6096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Specjalny tryb wibracji przeznaczony do stosowania z serum Artistry Signature Select™ z 2–3 ampułkami dla głębszej penetracji i maksymalnego efektu w ciągu 90 sekund.</a:t>
            </a:r>
          </a:p>
        </p:txBody>
      </p:sp>
      <p:pic>
        <p:nvPicPr>
          <p:cNvPr id="55304" name="Picture 11" descr="Dermasonic 1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900" y="1981200"/>
            <a:ext cx="15621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55617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shutterstock_5704621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45275" y="606425"/>
            <a:ext cx="5121275" cy="2492990"/>
          </a:xfrm>
          <a:prstGeom prst="rect">
            <a:avLst/>
          </a:prstGeom>
          <a:noFill/>
          <a:ln>
            <a:noFill/>
          </a:ln>
        </p:spPr>
        <p:txBody>
          <a:bodyPr lIns="274320" tIns="274320" rIns="274320" bIns="274320">
            <a:spAutoFit/>
          </a:bodyPr>
          <a:lstStyle/>
          <a:p>
            <a:pPr algn="ctr">
              <a:defRPr/>
            </a:pPr>
            <a:r>
              <a:rPr lang="pl-PL" sz="2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Skóra każdej osoby jest wyjątkowa. Aby osiągnąć imponujące rezultaty w</a:t>
            </a:r>
            <a:r>
              <a:rPr lang="en-US" sz="2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 </a:t>
            </a:r>
            <a:r>
              <a:rPr lang="pl-PL" sz="2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dążeniu do młodego i zdrowego wyglądu skóry, warto korzystać z</a:t>
            </a:r>
            <a:r>
              <a:rPr lang="en-US" sz="2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 </a:t>
            </a:r>
            <a:r>
              <a:rPr lang="pl-PL" sz="2100" dirty="0">
                <a:solidFill>
                  <a:prstClr val="white">
                    <a:lumMod val="50000"/>
                  </a:prstClr>
                </a:solidFill>
                <a:latin typeface="Arial"/>
              </a:rPr>
              <a:t>dostosowanych rozwiązań pielęgnacyjnych.</a:t>
            </a:r>
            <a:endParaRPr lang="pl-PL" sz="2100" dirty="0">
              <a:solidFill>
                <a:prstClr val="white">
                  <a:lumMod val="50000"/>
                </a:prstClr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7805347" y="3079812"/>
            <a:ext cx="2966720" cy="2966720"/>
          </a:xfrm>
          <a:prstGeom prst="ellipse">
            <a:avLst/>
          </a:prstGeom>
          <a:solidFill>
            <a:srgbClr val="1C8CC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1C8CC9"/>
                </a:gs>
              </a:gsLst>
              <a:lin ang="51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>
                <a:solidFill>
                  <a:prstClr val="white"/>
                </a:solidFill>
                <a:latin typeface="Arial"/>
              </a:rPr>
              <a:t>Czy wiesz, że</a:t>
            </a:r>
          </a:p>
          <a:p>
            <a:pPr algn="ctr">
              <a:defRPr/>
            </a:pPr>
            <a:r>
              <a:rPr lang="pl-PL" sz="3200" b="1" i="1" dirty="0">
                <a:solidFill>
                  <a:prstClr val="white"/>
                </a:solidFill>
                <a:latin typeface="Arial"/>
              </a:rPr>
              <a:t>97,7% </a:t>
            </a:r>
            <a:r>
              <a:rPr lang="pl-PL" sz="3600" b="1" i="1" dirty="0">
                <a:solidFill>
                  <a:prstClr val="white"/>
                </a:solidFill>
                <a:latin typeface="Arial"/>
              </a:rPr>
              <a:t>KOBIET</a:t>
            </a:r>
          </a:p>
          <a:p>
            <a:pPr algn="ctr">
              <a:defRPr/>
            </a:pPr>
            <a:r>
              <a:rPr lang="pl-PL" dirty="0">
                <a:solidFill>
                  <a:prstClr val="white"/>
                </a:solidFill>
                <a:latin typeface="Arial"/>
              </a:rPr>
              <a:t>ma więcej niż jeden problem ze skórą?</a:t>
            </a:r>
          </a:p>
        </p:txBody>
      </p:sp>
    </p:spTree>
    <p:extLst>
      <p:ext uri="{BB962C8B-B14F-4D97-AF65-F5344CB8AC3E}">
        <p14:creationId xmlns:p14="http://schemas.microsoft.com/office/powerpoint/2010/main" val="654646544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1"/>
          <p:cNvSpPr>
            <a:spLocks noChangeArrowheads="1"/>
          </p:cNvSpPr>
          <p:nvPr/>
        </p:nvSpPr>
        <p:spPr bwMode="auto">
          <a:xfrm>
            <a:off x="436563" y="407988"/>
            <a:ext cx="691991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POZNAJ TRYB SIGNATURE SELECT</a:t>
            </a:r>
          </a:p>
        </p:txBody>
      </p:sp>
      <p:pic>
        <p:nvPicPr>
          <p:cNvPr id="55" name="Picture 54" descr="aauArtboard 1.png"/>
          <p:cNvPicPr>
            <a:picLocks noChangeAspect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490" y="1998247"/>
            <a:ext cx="274320" cy="27432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57347" name="Group 5"/>
          <p:cNvGrpSpPr>
            <a:grpSpLocks/>
          </p:cNvGrpSpPr>
          <p:nvPr/>
        </p:nvGrpSpPr>
        <p:grpSpPr bwMode="auto">
          <a:xfrm>
            <a:off x="452438" y="2688539"/>
            <a:ext cx="7564437" cy="782611"/>
            <a:chOff x="451752" y="2688039"/>
            <a:chExt cx="7565123" cy="782458"/>
          </a:xfrm>
        </p:grpSpPr>
        <p:grpSp>
          <p:nvGrpSpPr>
            <p:cNvPr id="57362" name="Group 2"/>
            <p:cNvGrpSpPr>
              <a:grpSpLocks/>
            </p:cNvGrpSpPr>
            <p:nvPr/>
          </p:nvGrpSpPr>
          <p:grpSpPr bwMode="auto">
            <a:xfrm>
              <a:off x="998739" y="2776728"/>
              <a:ext cx="7018136" cy="693769"/>
              <a:chOff x="998739" y="2761894"/>
              <a:chExt cx="7018136" cy="693769"/>
            </a:xfrm>
          </p:grpSpPr>
          <p:sp>
            <p:nvSpPr>
              <p:cNvPr id="57364" name="TextBox 26"/>
              <p:cNvSpPr txBox="1">
                <a:spLocks noChangeArrowheads="1"/>
              </p:cNvSpPr>
              <p:nvPr/>
            </p:nvSpPr>
            <p:spPr bwMode="auto">
              <a:xfrm>
                <a:off x="998739" y="2761894"/>
                <a:ext cx="7018136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ts val="1300"/>
                  </a:spcAft>
                </a:pPr>
                <a:r>
                  <a:rPr lang="pl-PL" sz="1600" dirty="0">
                    <a:solidFill>
                      <a:srgbClr val="7F7F7F"/>
                    </a:solidFill>
                    <a:latin typeface="Arial" charset="0"/>
                  </a:rPr>
                  <a:t>Wykonaj poniższe kroki</a:t>
                </a:r>
                <a:r>
                  <a:rPr lang="en-US" sz="1600" dirty="0">
                    <a:solidFill>
                      <a:srgbClr val="7F7F7F"/>
                    </a:solidFill>
                    <a:latin typeface="Arial" charset="0"/>
                  </a:rPr>
                  <a:t> w </a:t>
                </a:r>
                <a:r>
                  <a:rPr lang="en-US" sz="1600" dirty="0" err="1">
                    <a:solidFill>
                      <a:srgbClr val="7F7F7F"/>
                    </a:solidFill>
                    <a:latin typeface="Arial" charset="0"/>
                  </a:rPr>
                  <a:t>ciągu</a:t>
                </a:r>
                <a:r>
                  <a:rPr lang="en-US" sz="1600" dirty="0">
                    <a:solidFill>
                      <a:srgbClr val="7F7F7F"/>
                    </a:solidFill>
                    <a:latin typeface="Arial" charset="0"/>
                  </a:rPr>
                  <a:t> 8 </a:t>
                </a:r>
                <a:r>
                  <a:rPr lang="en-US" sz="1600" dirty="0" err="1">
                    <a:solidFill>
                      <a:srgbClr val="7F7F7F"/>
                    </a:solidFill>
                    <a:latin typeface="Arial" charset="0"/>
                  </a:rPr>
                  <a:t>sekund</a:t>
                </a:r>
                <a:r>
                  <a:rPr lang="pl-PL" sz="1600" dirty="0">
                    <a:solidFill>
                      <a:srgbClr val="7F7F7F"/>
                    </a:solidFill>
                    <a:latin typeface="Arial" charset="0"/>
                  </a:rPr>
                  <a:t>, aby aktywować tryb Select:</a:t>
                </a:r>
              </a:p>
            </p:txBody>
          </p:sp>
          <p:grpSp>
            <p:nvGrpSpPr>
              <p:cNvPr id="57365" name="Group 36"/>
              <p:cNvGrpSpPr>
                <a:grpSpLocks/>
              </p:cNvGrpSpPr>
              <p:nvPr/>
            </p:nvGrpSpPr>
            <p:grpSpPr bwMode="auto">
              <a:xfrm>
                <a:off x="1437022" y="3181343"/>
                <a:ext cx="3641150" cy="274320"/>
                <a:chOff x="1230495" y="2650371"/>
                <a:chExt cx="3641150" cy="274320"/>
              </a:xfrm>
            </p:grpSpPr>
            <p:pic>
              <p:nvPicPr>
                <p:cNvPr id="42" name="Picture 41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03861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3" name="Picture 42" descr="aauArtboard 2.png"/>
                <p:cNvPicPr>
                  <a:picLocks noChangeAspect="1"/>
                </p:cNvPicPr>
                <p:nvPr/>
              </p:nvPicPr>
              <p:blipFill>
                <a:blip r:embed="rId4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0544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4" name="Picture 43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67178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5" name="Picture 44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0495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6" name="Picture 45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50593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7" name="Picture 46" descr="aauArtboard 2.png"/>
                <p:cNvPicPr>
                  <a:picLocks noChangeAspect="1"/>
                </p:cNvPicPr>
                <p:nvPr/>
              </p:nvPicPr>
              <p:blipFill>
                <a:blip r:embed="rId4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87276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8" name="Picture 47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13910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9" name="Picture 48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77227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0" name="Picture 49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97325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1" name="Picture 50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60642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2" name="Picture 51" descr="aauArtboard 1.png"/>
                <p:cNvPicPr>
                  <a:picLocks noChangeAspect="1"/>
                </p:cNvPicPr>
                <p:nvPr/>
              </p:nvPicPr>
              <p:blipFill>
                <a:blip r:embed="rId3" cstate="email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3959" y="2650371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p:grpSp>
        <p:sp>
          <p:nvSpPr>
            <p:cNvPr id="57" name="TextBox 35"/>
            <p:cNvSpPr txBox="1"/>
            <p:nvPr/>
          </p:nvSpPr>
          <p:spPr>
            <a:xfrm>
              <a:off x="451752" y="2688039"/>
              <a:ext cx="469943" cy="707886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l-PL" sz="40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2</a:t>
              </a:r>
            </a:p>
          </p:txBody>
        </p:sp>
      </p:grpSp>
      <p:sp>
        <p:nvSpPr>
          <p:cNvPr id="57348" name="TextBox 35"/>
          <p:cNvSpPr txBox="1">
            <a:spLocks noChangeArrowheads="1"/>
          </p:cNvSpPr>
          <p:nvPr/>
        </p:nvSpPr>
        <p:spPr bwMode="auto">
          <a:xfrm>
            <a:off x="841375" y="5449888"/>
            <a:ext cx="105187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ts val="1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Wystarczy jednokrotnie odblokować tryb Signature Select. Po odblokowaniu będzie zawsze dostępny, w</a:t>
            </a:r>
            <a:r>
              <a:rPr lang="en-US" sz="16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następującej kolejności trybów: Vitamin C, Hydrate, Radiant, Lift, Wrinkle, Signature Select.</a:t>
            </a:r>
          </a:p>
          <a:p>
            <a:pPr algn="ctr" fontAlgn="base">
              <a:spcBef>
                <a:spcPct val="0"/>
              </a:spcBef>
              <a:spcAft>
                <a:spcPts val="1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Zachęcamy do obejrzenia </a:t>
            </a:r>
            <a:r>
              <a:rPr lang="pl-PL" sz="1600" b="1" dirty="0">
                <a:solidFill>
                  <a:srgbClr val="7F7F7F"/>
                </a:solidFill>
                <a:latin typeface="Arial" charset="0"/>
                <a:hlinkClick r:id="rId5"/>
              </a:rPr>
              <a:t>filmu instruktażowego</a:t>
            </a:r>
            <a:r>
              <a:rPr lang="pl-PL" sz="1600" dirty="0">
                <a:solidFill>
                  <a:srgbClr val="7F7F7F"/>
                </a:solidFill>
                <a:latin typeface="Arial" charset="0"/>
                <a:hlinkClick r:id="rId5"/>
              </a:rPr>
              <a:t>.</a:t>
            </a:r>
            <a:endParaRPr lang="pl-PL" sz="1600" dirty="0">
              <a:solidFill>
                <a:srgbClr val="7F7F7F"/>
              </a:solidFill>
              <a:latin typeface="Arial" charset="0"/>
            </a:endParaRPr>
          </a:p>
        </p:txBody>
      </p:sp>
      <p:grpSp>
        <p:nvGrpSpPr>
          <p:cNvPr id="57349" name="Group 6"/>
          <p:cNvGrpSpPr>
            <a:grpSpLocks/>
          </p:cNvGrpSpPr>
          <p:nvPr/>
        </p:nvGrpSpPr>
        <p:grpSpPr bwMode="auto">
          <a:xfrm>
            <a:off x="452438" y="1800225"/>
            <a:ext cx="7564437" cy="708025"/>
            <a:chOff x="451752" y="1799936"/>
            <a:chExt cx="7565123" cy="707886"/>
          </a:xfrm>
        </p:grpSpPr>
        <p:sp>
          <p:nvSpPr>
            <p:cNvPr id="56" name="TextBox 28"/>
            <p:cNvSpPr txBox="1"/>
            <p:nvPr/>
          </p:nvSpPr>
          <p:spPr>
            <a:xfrm>
              <a:off x="451752" y="1799936"/>
              <a:ext cx="469943" cy="707886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l-PL" sz="4000" b="1">
                  <a:solidFill>
                    <a:prstClr val="white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1</a:t>
              </a:r>
            </a:p>
          </p:txBody>
        </p:sp>
        <p:sp>
          <p:nvSpPr>
            <p:cNvPr id="57361" name="TextBox 24"/>
            <p:cNvSpPr txBox="1">
              <a:spLocks noChangeArrowheads="1"/>
            </p:cNvSpPr>
            <p:nvPr/>
          </p:nvSpPr>
          <p:spPr bwMode="auto">
            <a:xfrm>
              <a:off x="998739" y="1984602"/>
              <a:ext cx="701813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ts val="1300"/>
                </a:spcAft>
              </a:pPr>
              <a:r>
                <a:rPr lang="pl-PL" sz="1600" dirty="0">
                  <a:solidFill>
                    <a:srgbClr val="7F7F7F"/>
                  </a:solidFill>
                  <a:latin typeface="Arial" charset="0"/>
                </a:rPr>
                <a:t>Naciśnij przycisk </a:t>
              </a:r>
              <a:r>
                <a:rPr lang="en-US" sz="1600" dirty="0">
                  <a:solidFill>
                    <a:srgbClr val="7F7F7F"/>
                  </a:solidFill>
                  <a:latin typeface="Arial" charset="0"/>
                </a:rPr>
                <a:t>       </a:t>
              </a:r>
              <a:r>
                <a:rPr lang="pl-PL" sz="1600" dirty="0">
                  <a:solidFill>
                    <a:srgbClr val="7F7F7F"/>
                  </a:solidFill>
                  <a:latin typeface="Arial" charset="0"/>
                </a:rPr>
                <a:t>ZASILANIA, aby uruchomić urządzenie.</a:t>
              </a:r>
            </a:p>
          </p:txBody>
        </p:sp>
      </p:grpSp>
      <p:sp>
        <p:nvSpPr>
          <p:cNvPr id="57350" name="TextBox 24"/>
          <p:cNvSpPr txBox="1">
            <a:spLocks noChangeArrowheads="1"/>
          </p:cNvSpPr>
          <p:nvPr/>
        </p:nvSpPr>
        <p:spPr bwMode="auto">
          <a:xfrm>
            <a:off x="436563" y="1190625"/>
            <a:ext cx="6919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AKTYWACJA TRYBU SIGNATURE SELECT</a:t>
            </a:r>
          </a:p>
        </p:txBody>
      </p:sp>
      <p:pic>
        <p:nvPicPr>
          <p:cNvPr id="2" name="Picture 1" descr="Art_SigSel_Social_10_all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659" t="-9706" r="-11155" b="-13108"/>
          <a:stretch/>
        </p:blipFill>
        <p:spPr>
          <a:xfrm>
            <a:off x="8572246" y="407988"/>
            <a:ext cx="3194304" cy="3194304"/>
          </a:xfrm>
          <a:prstGeom prst="ellipse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57352" name="Group 4"/>
          <p:cNvGrpSpPr>
            <a:grpSpLocks/>
          </p:cNvGrpSpPr>
          <p:nvPr/>
        </p:nvGrpSpPr>
        <p:grpSpPr bwMode="auto">
          <a:xfrm>
            <a:off x="452438" y="3701833"/>
            <a:ext cx="11314112" cy="1063856"/>
            <a:chOff x="451752" y="3702028"/>
            <a:chExt cx="11314797" cy="1064275"/>
          </a:xfrm>
        </p:grpSpPr>
        <p:sp>
          <p:nvSpPr>
            <p:cNvPr id="58" name="TextBox 38"/>
            <p:cNvSpPr txBox="1"/>
            <p:nvPr/>
          </p:nvSpPr>
          <p:spPr>
            <a:xfrm>
              <a:off x="451752" y="3702028"/>
              <a:ext cx="469928" cy="706718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l-PL" sz="40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3</a:t>
              </a:r>
            </a:p>
          </p:txBody>
        </p:sp>
        <p:grpSp>
          <p:nvGrpSpPr>
            <p:cNvPr id="57354" name="Group 3"/>
            <p:cNvGrpSpPr>
              <a:grpSpLocks/>
            </p:cNvGrpSpPr>
            <p:nvPr/>
          </p:nvGrpSpPr>
          <p:grpSpPr bwMode="auto">
            <a:xfrm>
              <a:off x="998738" y="3932535"/>
              <a:ext cx="10767811" cy="833768"/>
              <a:chOff x="998738" y="3932535"/>
              <a:chExt cx="10767811" cy="833768"/>
            </a:xfrm>
          </p:grpSpPr>
          <p:sp>
            <p:nvSpPr>
              <p:cNvPr id="59" name="TextBox 35"/>
              <p:cNvSpPr txBox="1"/>
              <p:nvPr/>
            </p:nvSpPr>
            <p:spPr>
              <a:xfrm>
                <a:off x="998738" y="3932535"/>
                <a:ext cx="10767811" cy="734759"/>
              </a:xfrm>
              <a:prstGeom prst="rect">
                <a:avLst/>
              </a:prstGeom>
              <a:noFill/>
            </p:spPr>
            <p:txBody>
              <a:bodyPr anchor="ctr"/>
              <a:lstStyle/>
              <a:p>
                <a:pPr>
                  <a:spcAft>
                    <a:spcPts val="1300"/>
                  </a:spcAft>
                  <a:defRPr/>
                </a:pPr>
                <a:r>
                  <a:rPr lang="pl-PL" sz="1600" dirty="0">
                    <a:solidFill>
                      <a:srgbClr val="7F7F7F"/>
                    </a:solidFill>
                    <a:latin typeface="Arial"/>
                  </a:rPr>
                  <a:t>Urządzenie wyemituje dźwięk, po którym należy 4 razy przesunąć w dół, przez kolejne tryby, jednocześnie słyszalne będą komunikaty informujące o kolejnych trybach: „Radiant”, „Lift”, „Wrinkle”, „Signature Select”.</a:t>
                </a:r>
              </a:p>
              <a:p>
                <a:pPr>
                  <a:spcAft>
                    <a:spcPts val="1300"/>
                  </a:spcAft>
                  <a:defRPr/>
                </a:pPr>
                <a:r>
                  <a:rPr lang="pl-PL" sz="1600" dirty="0">
                    <a:solidFill>
                      <a:srgbClr val="7F7F7F"/>
                    </a:solidFill>
                    <a:latin typeface="Arial"/>
                  </a:rPr>
                  <a:t>        Radiant,        Lift,        Wrinkle i        Signature Select.</a:t>
                </a:r>
                <a:endParaRPr lang="pl-PL" sz="1600" dirty="0">
                  <a:solidFill>
                    <a:srgbClr val="7F7F7F"/>
                  </a:solidFill>
                  <a:highlight>
                    <a:srgbClr val="FFFF00"/>
                  </a:highlight>
                  <a:latin typeface="Arial"/>
                  <a:ea typeface="ＭＳ Ｐゴシック" charset="0"/>
                  <a:cs typeface="Arial"/>
                </a:endParaRPr>
              </a:p>
            </p:txBody>
          </p:sp>
          <p:pic>
            <p:nvPicPr>
              <p:cNvPr id="66" name="Picture 65" descr="aauArtboard 2.png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7979" y="4491983"/>
                <a:ext cx="274320" cy="2743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7" name="Picture 66" descr="aauArtboard 2.png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7019" y="4491983"/>
                <a:ext cx="274320" cy="2743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8" name="Picture 67" descr="aauArtboard 2.png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79659" y="4491983"/>
                <a:ext cx="274320" cy="2743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9" name="Picture 68" descr="aauArtboard 2.png"/>
              <p:cNvPicPr>
                <a:picLocks noChangeAspect="1"/>
              </p:cNvPicPr>
              <p:nvPr/>
            </p:nvPicPr>
            <p:blipFill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34033" y="4491983"/>
                <a:ext cx="274320" cy="27432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413776456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4" name="Rectangle 32"/>
          <p:cNvSpPr>
            <a:spLocks noChangeArrowheads="1"/>
          </p:cNvSpPr>
          <p:nvPr/>
        </p:nvSpPr>
        <p:spPr bwMode="auto">
          <a:xfrm>
            <a:off x="9918701" y="6292850"/>
            <a:ext cx="16621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*Wybierz produkt nawilżający dopasowany do typu skóry.</a:t>
            </a:r>
          </a:p>
        </p:txBody>
      </p:sp>
      <p:sp>
        <p:nvSpPr>
          <p:cNvPr id="43" name="Chevron 42"/>
          <p:cNvSpPr/>
          <p:nvPr/>
        </p:nvSpPr>
        <p:spPr>
          <a:xfrm>
            <a:off x="0" y="5618163"/>
            <a:ext cx="3097213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0 w 3213980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3980" h="567126">
                <a:moveTo>
                  <a:pt x="0" y="0"/>
                </a:moveTo>
                <a:lnTo>
                  <a:pt x="3089178" y="0"/>
                </a:lnTo>
                <a:lnTo>
                  <a:pt x="3213980" y="283563"/>
                </a:lnTo>
                <a:lnTo>
                  <a:pt x="3089178" y="567126"/>
                </a:lnTo>
                <a:lnTo>
                  <a:pt x="0" y="56712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AE9F0"/>
              </a:gs>
              <a:gs pos="100000">
                <a:srgbClr val="B5DBD5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Oczyszczanie</a:t>
            </a:r>
          </a:p>
        </p:txBody>
      </p:sp>
      <p:sp>
        <p:nvSpPr>
          <p:cNvPr id="45" name="Chevron 44"/>
          <p:cNvSpPr/>
          <p:nvPr/>
        </p:nvSpPr>
        <p:spPr>
          <a:xfrm>
            <a:off x="2957513" y="5618163"/>
            <a:ext cx="3214687" cy="566737"/>
          </a:xfrm>
          <a:prstGeom prst="chevron">
            <a:avLst>
              <a:gd name="adj" fmla="val 22006"/>
            </a:avLst>
          </a:prstGeom>
          <a:gradFill flip="none" rotWithShape="1">
            <a:gsLst>
              <a:gs pos="0">
                <a:srgbClr val="CAE9F0"/>
              </a:gs>
              <a:gs pos="100000">
                <a:srgbClr val="B5DBD5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Tonizowanie</a:t>
            </a:r>
          </a:p>
        </p:txBody>
      </p:sp>
      <p:sp>
        <p:nvSpPr>
          <p:cNvPr id="47" name="Chevron 46"/>
          <p:cNvSpPr/>
          <p:nvPr/>
        </p:nvSpPr>
        <p:spPr>
          <a:xfrm>
            <a:off x="9107488" y="5618163"/>
            <a:ext cx="3089275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089178"/>
              <a:gd name="connsiteY0" fmla="*/ 0 h 567126"/>
              <a:gd name="connsiteX1" fmla="*/ 3089178 w 3089178"/>
              <a:gd name="connsiteY1" fmla="*/ 0 h 567126"/>
              <a:gd name="connsiteX2" fmla="*/ 3089178 w 3089178"/>
              <a:gd name="connsiteY2" fmla="*/ 567126 h 567126"/>
              <a:gd name="connsiteX3" fmla="*/ 0 w 3089178"/>
              <a:gd name="connsiteY3" fmla="*/ 567126 h 567126"/>
              <a:gd name="connsiteX4" fmla="*/ 124802 w 3089178"/>
              <a:gd name="connsiteY4" fmla="*/ 283563 h 567126"/>
              <a:gd name="connsiteX5" fmla="*/ 0 w 3089178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9178" h="567126">
                <a:moveTo>
                  <a:pt x="0" y="0"/>
                </a:moveTo>
                <a:lnTo>
                  <a:pt x="3089178" y="0"/>
                </a:lnTo>
                <a:lnTo>
                  <a:pt x="3089178" y="567126"/>
                </a:lnTo>
                <a:lnTo>
                  <a:pt x="0" y="567126"/>
                </a:lnTo>
                <a:lnTo>
                  <a:pt x="124802" y="28356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AE9F0"/>
              </a:gs>
              <a:gs pos="100000">
                <a:srgbClr val="B5DBD5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Nawilżanie*</a:t>
            </a:r>
          </a:p>
        </p:txBody>
      </p:sp>
      <p:pic>
        <p:nvPicPr>
          <p:cNvPr id="58378" name="Picture 1" descr="hb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082" y="2660516"/>
            <a:ext cx="2355850" cy="249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Chevron 45"/>
          <p:cNvSpPr>
            <a:spLocks noChangeArrowheads="1"/>
          </p:cNvSpPr>
          <p:nvPr/>
        </p:nvSpPr>
        <p:spPr bwMode="auto">
          <a:xfrm>
            <a:off x="5807075" y="5578475"/>
            <a:ext cx="3665538" cy="646113"/>
          </a:xfrm>
          <a:prstGeom prst="chevron">
            <a:avLst>
              <a:gd name="adj" fmla="val 22010"/>
            </a:avLst>
          </a:prstGeom>
          <a:solidFill>
            <a:srgbClr val="B5DBD5"/>
          </a:solidFill>
          <a:ln>
            <a:noFill/>
          </a:ln>
          <a:effectLst>
            <a:outerShdw blurRad="127000" algn="tl" rotWithShape="0">
              <a:srgbClr val="000000">
                <a:alpha val="39999"/>
              </a:srgbClr>
            </a:outerShdw>
          </a:effectLst>
        </p:spPr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 b="1">
                <a:solidFill>
                  <a:prstClr val="white"/>
                </a:solidFill>
                <a:latin typeface="Arial"/>
                <a:ea typeface="ＭＳ Ｐゴシック" charset="0"/>
                <a:cs typeface="Arial"/>
              </a:rPr>
              <a:t>Kuracja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6563" y="51562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54400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490075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72238" y="51054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3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16D11CD-FFB8-7F41-B008-66CA06DAC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83" y="4914"/>
            <a:ext cx="12183234" cy="6857999"/>
          </a:xfrm>
          <a:prstGeom prst="rect">
            <a:avLst/>
          </a:prstGeom>
        </p:spPr>
      </p:pic>
      <p:pic>
        <p:nvPicPr>
          <p:cNvPr id="14" name="Picture 26" descr="Dermasonic 1.png">
            <a:extLst>
              <a:ext uri="{FF2B5EF4-FFF2-40B4-BE49-F238E27FC236}">
                <a16:creationId xmlns:a16="http://schemas.microsoft.com/office/drawing/2014/main" id="{4657D254-77A9-C74A-9304-FDFC0D9612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033" y="2189184"/>
            <a:ext cx="974585" cy="260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6">
            <a:extLst>
              <a:ext uri="{FF2B5EF4-FFF2-40B4-BE49-F238E27FC236}">
                <a16:creationId xmlns:a16="http://schemas.microsoft.com/office/drawing/2014/main" id="{E3B7FCA6-1661-489F-8876-CAD7F5E15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868" y="411956"/>
            <a:ext cx="9719469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4 PROSTE KROKI DO LEPSZEGO NAWILŻENIA</a:t>
            </a:r>
          </a:p>
        </p:txBody>
      </p:sp>
    </p:spTree>
    <p:extLst>
      <p:ext uri="{BB962C8B-B14F-4D97-AF65-F5344CB8AC3E}">
        <p14:creationId xmlns:p14="http://schemas.microsoft.com/office/powerpoint/2010/main" val="742415390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Box 40"/>
          <p:cNvSpPr txBox="1">
            <a:spLocks noChangeArrowheads="1"/>
          </p:cNvSpPr>
          <p:nvPr/>
        </p:nvSpPr>
        <p:spPr bwMode="auto">
          <a:xfrm>
            <a:off x="425450" y="428625"/>
            <a:ext cx="94091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>
                <a:solidFill>
                  <a:srgbClr val="7F7F7F"/>
                </a:solidFill>
                <a:latin typeface="Arial" charset="0"/>
              </a:rPr>
              <a:t>4 KROKI DO MŁODSZEGO WYGLĄDU SKÓRY</a:t>
            </a:r>
          </a:p>
        </p:txBody>
      </p:sp>
      <p:sp>
        <p:nvSpPr>
          <p:cNvPr id="59397" name="Rectangle 52"/>
          <p:cNvSpPr>
            <a:spLocks noChangeArrowheads="1"/>
          </p:cNvSpPr>
          <p:nvPr/>
        </p:nvSpPr>
        <p:spPr bwMode="auto">
          <a:xfrm>
            <a:off x="9834564" y="6292850"/>
            <a:ext cx="1830386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*Wybierz produkt nawilżający dopasowany do typu skóry.</a:t>
            </a:r>
          </a:p>
        </p:txBody>
      </p:sp>
      <p:sp>
        <p:nvSpPr>
          <p:cNvPr id="21" name="Chevron 42"/>
          <p:cNvSpPr/>
          <p:nvPr/>
        </p:nvSpPr>
        <p:spPr>
          <a:xfrm>
            <a:off x="0" y="5618163"/>
            <a:ext cx="3097213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0 w 3213980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3980" h="567126">
                <a:moveTo>
                  <a:pt x="0" y="0"/>
                </a:moveTo>
                <a:lnTo>
                  <a:pt x="3089178" y="0"/>
                </a:lnTo>
                <a:lnTo>
                  <a:pt x="3213980" y="283563"/>
                </a:lnTo>
                <a:lnTo>
                  <a:pt x="3089178" y="567126"/>
                </a:lnTo>
                <a:lnTo>
                  <a:pt x="0" y="56712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">
                <a:srgbClr val="CAFCFF"/>
              </a:gs>
              <a:gs pos="100000">
                <a:srgbClr val="59C9DA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Oczyszczanie</a:t>
            </a:r>
          </a:p>
        </p:txBody>
      </p:sp>
      <p:sp>
        <p:nvSpPr>
          <p:cNvPr id="22" name="Chevron 21"/>
          <p:cNvSpPr/>
          <p:nvPr/>
        </p:nvSpPr>
        <p:spPr>
          <a:xfrm>
            <a:off x="2957513" y="5618163"/>
            <a:ext cx="3214687" cy="566737"/>
          </a:xfrm>
          <a:prstGeom prst="chevron">
            <a:avLst>
              <a:gd name="adj" fmla="val 22006"/>
            </a:avLst>
          </a:prstGeom>
          <a:gradFill flip="none" rotWithShape="1">
            <a:gsLst>
              <a:gs pos="1000">
                <a:srgbClr val="CAFCFF"/>
              </a:gs>
              <a:gs pos="100000">
                <a:srgbClr val="59C9DA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Tonizowanie</a:t>
            </a:r>
          </a:p>
        </p:txBody>
      </p:sp>
      <p:sp>
        <p:nvSpPr>
          <p:cNvPr id="23" name="Chevron 46"/>
          <p:cNvSpPr/>
          <p:nvPr/>
        </p:nvSpPr>
        <p:spPr>
          <a:xfrm>
            <a:off x="9107488" y="5618163"/>
            <a:ext cx="3089275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089178"/>
              <a:gd name="connsiteY0" fmla="*/ 0 h 567126"/>
              <a:gd name="connsiteX1" fmla="*/ 3089178 w 3089178"/>
              <a:gd name="connsiteY1" fmla="*/ 0 h 567126"/>
              <a:gd name="connsiteX2" fmla="*/ 3089178 w 3089178"/>
              <a:gd name="connsiteY2" fmla="*/ 567126 h 567126"/>
              <a:gd name="connsiteX3" fmla="*/ 0 w 3089178"/>
              <a:gd name="connsiteY3" fmla="*/ 567126 h 567126"/>
              <a:gd name="connsiteX4" fmla="*/ 124802 w 3089178"/>
              <a:gd name="connsiteY4" fmla="*/ 283563 h 567126"/>
              <a:gd name="connsiteX5" fmla="*/ 0 w 3089178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9178" h="567126">
                <a:moveTo>
                  <a:pt x="0" y="0"/>
                </a:moveTo>
                <a:lnTo>
                  <a:pt x="3089178" y="0"/>
                </a:lnTo>
                <a:lnTo>
                  <a:pt x="3089178" y="567126"/>
                </a:lnTo>
                <a:lnTo>
                  <a:pt x="0" y="567126"/>
                </a:lnTo>
                <a:lnTo>
                  <a:pt x="124802" y="28356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AFCFF"/>
              </a:gs>
              <a:gs pos="100000">
                <a:srgbClr val="59C9DA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Nawilżanie*</a:t>
            </a:r>
          </a:p>
        </p:txBody>
      </p:sp>
      <p:sp>
        <p:nvSpPr>
          <p:cNvPr id="24" name="Chevron 23"/>
          <p:cNvSpPr>
            <a:spLocks noChangeArrowheads="1"/>
          </p:cNvSpPr>
          <p:nvPr/>
        </p:nvSpPr>
        <p:spPr bwMode="auto">
          <a:xfrm>
            <a:off x="5807075" y="5578475"/>
            <a:ext cx="3665538" cy="646113"/>
          </a:xfrm>
          <a:prstGeom prst="chevron">
            <a:avLst>
              <a:gd name="adj" fmla="val 22010"/>
            </a:avLst>
          </a:prstGeom>
          <a:solidFill>
            <a:srgbClr val="59C9DA"/>
          </a:solidFill>
          <a:ln>
            <a:noFill/>
          </a:ln>
          <a:effectLst>
            <a:outerShdw blurRad="127000" algn="tl" rotWithShape="0">
              <a:srgbClr val="000000">
                <a:alpha val="39999"/>
              </a:srgbClr>
            </a:outerShdw>
          </a:effectLst>
        </p:spPr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 b="1">
                <a:solidFill>
                  <a:prstClr val="white"/>
                </a:solidFill>
                <a:latin typeface="Arial"/>
                <a:ea typeface="ＭＳ Ｐゴシック" charset="0"/>
                <a:cs typeface="Arial"/>
              </a:rPr>
              <a:t>Kuracja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6563" y="51562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4400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490075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72238" y="51054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3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9A231C8-28A2-6948-B0B3-F4DB4662D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04" y="-3175"/>
            <a:ext cx="12183232" cy="6857999"/>
          </a:xfrm>
          <a:prstGeom prst="rect">
            <a:avLst/>
          </a:prstGeom>
        </p:spPr>
      </p:pic>
      <p:pic>
        <p:nvPicPr>
          <p:cNvPr id="26" name="Picture 25" descr="wsf.png">
            <a:extLst>
              <a:ext uri="{FF2B5EF4-FFF2-40B4-BE49-F238E27FC236}">
                <a16:creationId xmlns:a16="http://schemas.microsoft.com/office/drawing/2014/main" id="{856263BD-CD37-2E46-8D2F-7215849A96B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604" y="2649086"/>
            <a:ext cx="2382504" cy="357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6" descr="Dermasonic 1.png">
            <a:extLst>
              <a:ext uri="{FF2B5EF4-FFF2-40B4-BE49-F238E27FC236}">
                <a16:creationId xmlns:a16="http://schemas.microsoft.com/office/drawing/2014/main" id="{781D10CA-9E63-C349-95FE-21331ECD78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033" y="2189184"/>
            <a:ext cx="974585" cy="260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054388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Box 40"/>
          <p:cNvSpPr txBox="1">
            <a:spLocks noChangeArrowheads="1"/>
          </p:cNvSpPr>
          <p:nvPr/>
        </p:nvSpPr>
        <p:spPr bwMode="auto">
          <a:xfrm>
            <a:off x="425450" y="428625"/>
            <a:ext cx="94091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>
                <a:solidFill>
                  <a:srgbClr val="7F7F7F"/>
                </a:solidFill>
                <a:latin typeface="Arial" charset="0"/>
              </a:rPr>
              <a:t>4 KROKI DO BARDZIEJ JĘDRNEGO WYGLĄDU SKÓRY</a:t>
            </a:r>
          </a:p>
        </p:txBody>
      </p:sp>
      <p:sp>
        <p:nvSpPr>
          <p:cNvPr id="59397" name="Rectangle 52"/>
          <p:cNvSpPr>
            <a:spLocks noChangeArrowheads="1"/>
          </p:cNvSpPr>
          <p:nvPr/>
        </p:nvSpPr>
        <p:spPr bwMode="auto">
          <a:xfrm>
            <a:off x="9834564" y="6292850"/>
            <a:ext cx="1830386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800" i="1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*Wybierz produkt nawilżający dopasowany do typu skóry.</a:t>
            </a:r>
          </a:p>
        </p:txBody>
      </p:sp>
      <p:sp>
        <p:nvSpPr>
          <p:cNvPr id="21" name="Chevron 42"/>
          <p:cNvSpPr/>
          <p:nvPr/>
        </p:nvSpPr>
        <p:spPr>
          <a:xfrm>
            <a:off x="0" y="5618163"/>
            <a:ext cx="3097213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0 w 3213980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3980" h="567126">
                <a:moveTo>
                  <a:pt x="0" y="0"/>
                </a:moveTo>
                <a:lnTo>
                  <a:pt x="3089178" y="0"/>
                </a:lnTo>
                <a:lnTo>
                  <a:pt x="3213980" y="283563"/>
                </a:lnTo>
                <a:lnTo>
                  <a:pt x="3089178" y="567126"/>
                </a:lnTo>
                <a:lnTo>
                  <a:pt x="0" y="56712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">
                <a:srgbClr val="CAFCFF"/>
              </a:gs>
              <a:gs pos="100000">
                <a:srgbClr val="4EB49F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Oczyszczanie</a:t>
            </a:r>
          </a:p>
        </p:txBody>
      </p:sp>
      <p:sp>
        <p:nvSpPr>
          <p:cNvPr id="22" name="Chevron 21"/>
          <p:cNvSpPr/>
          <p:nvPr/>
        </p:nvSpPr>
        <p:spPr>
          <a:xfrm>
            <a:off x="2957513" y="5618163"/>
            <a:ext cx="3214687" cy="566737"/>
          </a:xfrm>
          <a:prstGeom prst="chevron">
            <a:avLst>
              <a:gd name="adj" fmla="val 22006"/>
            </a:avLst>
          </a:prstGeom>
          <a:gradFill flip="none" rotWithShape="1">
            <a:gsLst>
              <a:gs pos="1000">
                <a:srgbClr val="CAFCFF"/>
              </a:gs>
              <a:gs pos="100000">
                <a:srgbClr val="4EB49F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Tonizowanie</a:t>
            </a:r>
          </a:p>
        </p:txBody>
      </p:sp>
      <p:sp>
        <p:nvSpPr>
          <p:cNvPr id="23" name="Chevron 46"/>
          <p:cNvSpPr/>
          <p:nvPr/>
        </p:nvSpPr>
        <p:spPr>
          <a:xfrm>
            <a:off x="9107488" y="5618163"/>
            <a:ext cx="3089275" cy="566737"/>
          </a:xfrm>
          <a:custGeom>
            <a:avLst/>
            <a:gdLst>
              <a:gd name="connsiteX0" fmla="*/ 0 w 3213980"/>
              <a:gd name="connsiteY0" fmla="*/ 0 h 567126"/>
              <a:gd name="connsiteX1" fmla="*/ 3089178 w 3213980"/>
              <a:gd name="connsiteY1" fmla="*/ 0 h 567126"/>
              <a:gd name="connsiteX2" fmla="*/ 3213980 w 3213980"/>
              <a:gd name="connsiteY2" fmla="*/ 283563 h 567126"/>
              <a:gd name="connsiteX3" fmla="*/ 3089178 w 3213980"/>
              <a:gd name="connsiteY3" fmla="*/ 567126 h 567126"/>
              <a:gd name="connsiteX4" fmla="*/ 0 w 3213980"/>
              <a:gd name="connsiteY4" fmla="*/ 567126 h 567126"/>
              <a:gd name="connsiteX5" fmla="*/ 124802 w 3213980"/>
              <a:gd name="connsiteY5" fmla="*/ 283563 h 567126"/>
              <a:gd name="connsiteX6" fmla="*/ 0 w 3213980"/>
              <a:gd name="connsiteY6" fmla="*/ 0 h 567126"/>
              <a:gd name="connsiteX0" fmla="*/ 0 w 3089178"/>
              <a:gd name="connsiteY0" fmla="*/ 0 h 567126"/>
              <a:gd name="connsiteX1" fmla="*/ 3089178 w 3089178"/>
              <a:gd name="connsiteY1" fmla="*/ 0 h 567126"/>
              <a:gd name="connsiteX2" fmla="*/ 3089178 w 3089178"/>
              <a:gd name="connsiteY2" fmla="*/ 567126 h 567126"/>
              <a:gd name="connsiteX3" fmla="*/ 0 w 3089178"/>
              <a:gd name="connsiteY3" fmla="*/ 567126 h 567126"/>
              <a:gd name="connsiteX4" fmla="*/ 124802 w 3089178"/>
              <a:gd name="connsiteY4" fmla="*/ 283563 h 567126"/>
              <a:gd name="connsiteX5" fmla="*/ 0 w 3089178"/>
              <a:gd name="connsiteY5" fmla="*/ 0 h 5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9178" h="567126">
                <a:moveTo>
                  <a:pt x="0" y="0"/>
                </a:moveTo>
                <a:lnTo>
                  <a:pt x="3089178" y="0"/>
                </a:lnTo>
                <a:lnTo>
                  <a:pt x="3089178" y="567126"/>
                </a:lnTo>
                <a:lnTo>
                  <a:pt x="0" y="567126"/>
                </a:lnTo>
                <a:lnTo>
                  <a:pt x="124802" y="28356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AFCFF"/>
              </a:gs>
              <a:gs pos="100000">
                <a:srgbClr val="4EB49F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>
                <a:solidFill>
                  <a:srgbClr val="FFFFFF"/>
                </a:solidFill>
                <a:latin typeface="Arial"/>
                <a:cs typeface="Arial"/>
              </a:rPr>
              <a:t>Nawilżanie*</a:t>
            </a:r>
          </a:p>
        </p:txBody>
      </p:sp>
      <p:sp>
        <p:nvSpPr>
          <p:cNvPr id="24" name="Chevron 23"/>
          <p:cNvSpPr>
            <a:spLocks noChangeArrowheads="1"/>
          </p:cNvSpPr>
          <p:nvPr/>
        </p:nvSpPr>
        <p:spPr bwMode="auto">
          <a:xfrm>
            <a:off x="5807075" y="5578475"/>
            <a:ext cx="3665538" cy="646113"/>
          </a:xfrm>
          <a:prstGeom prst="chevron">
            <a:avLst>
              <a:gd name="adj" fmla="val 22010"/>
            </a:avLst>
          </a:prstGeom>
          <a:solidFill>
            <a:srgbClr val="4EB49F"/>
          </a:solidFill>
          <a:ln>
            <a:noFill/>
          </a:ln>
          <a:effectLst>
            <a:outerShdw blurRad="127000" algn="tl" rotWithShape="0">
              <a:srgbClr val="000000">
                <a:alpha val="39999"/>
              </a:srgbClr>
            </a:outerShdw>
          </a:effectLst>
        </p:spPr>
        <p:txBody>
          <a:bodyPr lIns="457200" tIns="91440" rIns="274320" bIns="91440" anchor="ctr"/>
          <a:lstStyle/>
          <a:p>
            <a:pPr algn="ctr" fontAlgn="ctr">
              <a:spcAft>
                <a:spcPts val="600"/>
              </a:spcAft>
              <a:defRPr/>
            </a:pPr>
            <a:r>
              <a:rPr lang="pl-PL" sz="1600" b="1">
                <a:solidFill>
                  <a:prstClr val="white"/>
                </a:solidFill>
                <a:latin typeface="Arial"/>
                <a:ea typeface="ＭＳ Ｐゴシック" charset="0"/>
                <a:cs typeface="Arial"/>
              </a:rPr>
              <a:t>Kuracja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6563" y="51562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4400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490075" y="5156200"/>
            <a:ext cx="576263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72238" y="5105400"/>
            <a:ext cx="576262" cy="938213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5500" b="1">
                <a:solidFill>
                  <a:srgbClr val="FFFFFF"/>
                </a:solidFill>
                <a:effectLst>
                  <a:outerShdw blurRad="127000" dir="2700000" algn="tl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3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A24232C6-63D8-B347-BF90-0CDCFF06F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84" y="89717"/>
            <a:ext cx="12183232" cy="6857999"/>
          </a:xfrm>
          <a:prstGeom prst="rect">
            <a:avLst/>
          </a:prstGeom>
        </p:spPr>
      </p:pic>
      <p:pic>
        <p:nvPicPr>
          <p:cNvPr id="16" name="Picture 25" descr="wsf.png">
            <a:extLst>
              <a:ext uri="{FF2B5EF4-FFF2-40B4-BE49-F238E27FC236}">
                <a16:creationId xmlns:a16="http://schemas.microsoft.com/office/drawing/2014/main" id="{2E828EFF-3F19-874F-9195-CD71B463C7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604" y="2649086"/>
            <a:ext cx="2382504" cy="357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6" descr="Dermasonic 1.png">
            <a:extLst>
              <a:ext uri="{FF2B5EF4-FFF2-40B4-BE49-F238E27FC236}">
                <a16:creationId xmlns:a16="http://schemas.microsoft.com/office/drawing/2014/main" id="{930FEA9A-3604-6F4D-AA5B-B36BBB0C22A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2238" y="2499893"/>
            <a:ext cx="974585" cy="260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653138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2"/>
          <p:cNvSpPr txBox="1">
            <a:spLocks noChangeArrowheads="1"/>
          </p:cNvSpPr>
          <p:nvPr/>
        </p:nvSpPr>
        <p:spPr bwMode="auto">
          <a:xfrm>
            <a:off x="425450" y="428625"/>
            <a:ext cx="94091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APLIKACJA  ARTISTRY™ VIRTUAL BEAUTY</a:t>
            </a:r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436563" y="1042988"/>
            <a:ext cx="777670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endParaRPr lang="pl-PL" sz="16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Łatwe w użyciu narzędzie, które pomaga w ocenie stanu skóry i doborze ampułek do Spersonalizowanego Serum Artistry Signature Select™ według jej potrzeb.</a:t>
            </a: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endParaRPr lang="pl-PL" sz="16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6150" y="407988"/>
            <a:ext cx="3200400" cy="3200400"/>
          </a:xfrm>
          <a:prstGeom prst="ellipse">
            <a:avLst/>
          </a:prstGeom>
          <a:noFill/>
          <a:ln w="6350"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rgbClr val="FFFFFF"/>
                </a:gs>
              </a:gsLst>
              <a:lin ang="5400000" scaled="0"/>
              <a:tileRect/>
            </a:gradFill>
            <a:miter lim="800000"/>
            <a:headEnd/>
            <a:tailEnd/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25450" y="3116837"/>
            <a:ext cx="6880225" cy="269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ts val="1300"/>
              </a:spcAft>
              <a:buFont typeface="Wingdings" charset="0"/>
              <a:buChar char="ü"/>
            </a:pPr>
            <a:r>
              <a:rPr lang="pl-PL" dirty="0">
                <a:solidFill>
                  <a:srgbClr val="7F7F7F"/>
                </a:solidFill>
                <a:latin typeface="Arial" charset="0"/>
              </a:rPr>
              <a:t>Pobierz</a:t>
            </a:r>
            <a:r>
              <a:rPr lang="en-US" dirty="0">
                <a:solidFill>
                  <a:srgbClr val="7F7F7F"/>
                </a:solidFill>
                <a:latin typeface="Arial" charset="0"/>
              </a:rPr>
              <a:t>      </a:t>
            </a:r>
            <a:r>
              <a:rPr lang="pl-PL" dirty="0">
                <a:solidFill>
                  <a:srgbClr val="7F7F7F"/>
                </a:solidFill>
                <a:latin typeface="Arial" charset="0"/>
              </a:rPr>
              <a:t>aplikację Artistry™ Virtual Beauty.</a:t>
            </a:r>
          </a:p>
          <a:p>
            <a:pPr marL="285750" indent="-285750" fontAlgn="base">
              <a:spcBef>
                <a:spcPct val="0"/>
              </a:spcBef>
              <a:spcAft>
                <a:spcPts val="1300"/>
              </a:spcAft>
              <a:buFont typeface="Wingdings" charset="0"/>
              <a:buChar char="ü"/>
            </a:pPr>
            <a:r>
              <a:rPr lang="pl-PL" dirty="0">
                <a:solidFill>
                  <a:srgbClr val="7F7F7F"/>
                </a:solidFill>
                <a:latin typeface="Arial" charset="0"/>
              </a:rPr>
              <a:t>Wybierz opcję Skincare i zrób sobie zdjęcie, aby poddać skórę analizie.</a:t>
            </a:r>
          </a:p>
          <a:p>
            <a:pPr marL="285750" indent="-285750" fontAlgn="base">
              <a:spcBef>
                <a:spcPct val="0"/>
              </a:spcBef>
              <a:spcAft>
                <a:spcPts val="1300"/>
              </a:spcAft>
              <a:buFont typeface="Wingdings" charset="0"/>
              <a:buChar char="ü"/>
            </a:pPr>
            <a:r>
              <a:rPr lang="pl-PL" dirty="0">
                <a:solidFill>
                  <a:srgbClr val="7F7F7F"/>
                </a:solidFill>
                <a:latin typeface="Arial" charset="0"/>
              </a:rPr>
              <a:t>Opowiedz nam o swojej skórze, aby otrzymać indywidualne zalecenia dotyczące pielęgnacji.</a:t>
            </a:r>
          </a:p>
          <a:p>
            <a:pPr marL="285750" indent="-285750" fontAlgn="base">
              <a:spcBef>
                <a:spcPct val="0"/>
              </a:spcBef>
              <a:spcAft>
                <a:spcPts val="1300"/>
              </a:spcAft>
              <a:buFont typeface="Wingdings" charset="0"/>
              <a:buChar char="ü"/>
            </a:pPr>
            <a:r>
              <a:rPr lang="pl-PL" dirty="0">
                <a:solidFill>
                  <a:srgbClr val="7F7F7F"/>
                </a:solidFill>
                <a:latin typeface="Arial" charset="0"/>
              </a:rPr>
              <a:t>Listę zalecanych produktów otrzymasz e-mailem.</a:t>
            </a:r>
          </a:p>
          <a:p>
            <a:pPr marL="285750" indent="-285750" fontAlgn="base">
              <a:spcBef>
                <a:spcPct val="0"/>
              </a:spcBef>
              <a:spcAft>
                <a:spcPts val="1300"/>
              </a:spcAft>
              <a:buFont typeface="Wingdings" charset="0"/>
              <a:buChar char="ü"/>
            </a:pPr>
            <a:r>
              <a:rPr lang="pl-PL" dirty="0">
                <a:solidFill>
                  <a:srgbClr val="7F7F7F"/>
                </a:solidFill>
                <a:latin typeface="Arial" charset="0"/>
              </a:rPr>
              <a:t>Pamiętnik pielęgnacji skóry pomoże Ci w śledzeniu postępów.</a:t>
            </a:r>
          </a:p>
        </p:txBody>
      </p:sp>
      <p:grpSp>
        <p:nvGrpSpPr>
          <p:cNvPr id="60422" name="Group 10"/>
          <p:cNvGrpSpPr>
            <a:grpSpLocks/>
          </p:cNvGrpSpPr>
          <p:nvPr/>
        </p:nvGrpSpPr>
        <p:grpSpPr bwMode="auto">
          <a:xfrm>
            <a:off x="576263" y="5887463"/>
            <a:ext cx="1714500" cy="260350"/>
            <a:chOff x="5870679" y="4678622"/>
            <a:chExt cx="2715138" cy="411340"/>
          </a:xfrm>
        </p:grpSpPr>
        <p:pic>
          <p:nvPicPr>
            <p:cNvPr id="60424" name="Picture 8" descr="aaArtboard 3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0679" y="4678622"/>
              <a:ext cx="1388276" cy="411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5" name="Picture 9" descr="aaArtboard 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8181" y="4678622"/>
              <a:ext cx="1257636" cy="411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0423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8848" y="3184642"/>
            <a:ext cx="1746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151259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8825" cy="648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Rectangle 6"/>
          <p:cNvSpPr>
            <a:spLocks noChangeArrowheads="1"/>
          </p:cNvSpPr>
          <p:nvPr/>
        </p:nvSpPr>
        <p:spPr bwMode="auto">
          <a:xfrm>
            <a:off x="3239521" y="1806575"/>
            <a:ext cx="5712958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600" dirty="0">
                <a:solidFill>
                  <a:srgbClr val="7F7F7F"/>
                </a:solidFill>
                <a:latin typeface="Arial" charset="0"/>
              </a:rPr>
              <a:t>SPERSONALIZOWANE SERUM</a:t>
            </a:r>
          </a:p>
        </p:txBody>
      </p:sp>
      <p:sp>
        <p:nvSpPr>
          <p:cNvPr id="61443" name="TextBox 5"/>
          <p:cNvSpPr txBox="1">
            <a:spLocks noChangeArrowheads="1"/>
          </p:cNvSpPr>
          <p:nvPr/>
        </p:nvSpPr>
        <p:spPr bwMode="auto">
          <a:xfrm>
            <a:off x="0" y="5953125"/>
            <a:ext cx="12192000" cy="914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274320" rIns="274320" bIns="274320" anchor="ctr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Więcej informacji można znaleźć na stronie </a:t>
            </a:r>
            <a:br>
              <a:rPr lang="en-US" sz="1600" dirty="0">
                <a:solidFill>
                  <a:srgbClr val="7F7F7F"/>
                </a:solidFill>
                <a:latin typeface="Arial" charset="0"/>
              </a:rPr>
            </a:br>
            <a:r>
              <a:rPr lang="pl-PL" sz="3400" dirty="0">
                <a:solidFill>
                  <a:srgbClr val="7F7F7F"/>
                </a:solidFill>
                <a:latin typeface="Arial" charset="0"/>
              </a:rPr>
              <a:t>www.amway.pl</a:t>
            </a:r>
          </a:p>
        </p:txBody>
      </p:sp>
      <p:grpSp>
        <p:nvGrpSpPr>
          <p:cNvPr id="61444" name="Group 9"/>
          <p:cNvGrpSpPr>
            <a:grpSpLocks/>
          </p:cNvGrpSpPr>
          <p:nvPr/>
        </p:nvGrpSpPr>
        <p:grpSpPr bwMode="auto">
          <a:xfrm>
            <a:off x="10734675" y="6232525"/>
            <a:ext cx="830263" cy="355600"/>
            <a:chOff x="8767075" y="5466080"/>
            <a:chExt cx="829595" cy="356898"/>
          </a:xfrm>
        </p:grpSpPr>
        <p:pic>
          <p:nvPicPr>
            <p:cNvPr id="61446" name="Obraz 11">
              <a:hlinkClick r:id="rId4"/>
            </p:cNvPr>
            <p:cNvPicPr>
              <a:picLocks noChangeAspect="1"/>
            </p:cNvPicPr>
            <p:nvPr/>
          </p:nvPicPr>
          <p:blipFill>
            <a:blip r:embed="rId5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7075" y="5466080"/>
              <a:ext cx="356898" cy="35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47" name="Obraz 12">
              <a:hlinkClick r:id="rId6"/>
            </p:cNvPr>
            <p:cNvPicPr>
              <a:picLocks noChangeAspect="1"/>
            </p:cNvPicPr>
            <p:nvPr/>
          </p:nvPicPr>
          <p:blipFill>
            <a:blip r:embed="rId7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2395" y="5468704"/>
              <a:ext cx="354275" cy="354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425450" y="6110288"/>
            <a:ext cx="3046413" cy="57785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050" dirty="0">
                <a:solidFill>
                  <a:srgbClr val="7F7F7F"/>
                </a:solidFill>
                <a:latin typeface="Arial" charset="0"/>
              </a:rPr>
              <a:t>#personalizedserum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050" dirty="0">
                <a:solidFill>
                  <a:srgbClr val="7F7F7F"/>
                </a:solidFill>
                <a:latin typeface="Arial" charset="0"/>
              </a:rPr>
              <a:t>#artistryserum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050" dirty="0">
                <a:solidFill>
                  <a:srgbClr val="7F7F7F"/>
                </a:solidFill>
                <a:latin typeface="Arial" charset="0"/>
              </a:rPr>
              <a:t>#mysignaturemix</a:t>
            </a:r>
          </a:p>
        </p:txBody>
      </p:sp>
    </p:spTree>
    <p:extLst>
      <p:ext uri="{BB962C8B-B14F-4D97-AF65-F5344CB8AC3E}">
        <p14:creationId xmlns:p14="http://schemas.microsoft.com/office/powerpoint/2010/main" val="406923670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Art_SigSel_Social_1_B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963" y="0"/>
            <a:ext cx="96980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1704109"/>
            <a:ext cx="6096000" cy="1461803"/>
          </a:xfrm>
          <a:prstGeom prst="rect">
            <a:avLst/>
          </a:prstGeom>
          <a:solidFill>
            <a:srgbClr val="C4DFF2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Ins="457200"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Prezentujemy najbardziej</a:t>
            </a:r>
            <a:br>
              <a:rPr dirty="0"/>
            </a:br>
            <a:r>
              <a:rPr lang="pl-PL" sz="2600" b="1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SPERSONALIZOWANE SERUM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opracowane przez Artistry™</a:t>
            </a:r>
          </a:p>
        </p:txBody>
      </p:sp>
    </p:spTree>
    <p:extLst>
      <p:ext uri="{BB962C8B-B14F-4D97-AF65-F5344CB8AC3E}">
        <p14:creationId xmlns:p14="http://schemas.microsoft.com/office/powerpoint/2010/main" val="413359669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0" descr="Art_SigSel_Social_1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12192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tângulo 6"/>
          <p:cNvSpPr>
            <a:spLocks noChangeArrowheads="1"/>
          </p:cNvSpPr>
          <p:nvPr/>
        </p:nvSpPr>
        <p:spPr bwMode="auto">
          <a:xfrm>
            <a:off x="1231900" y="488950"/>
            <a:ext cx="9728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274320" rIns="274320" bIns="2743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Siła nawet 3 serum w 1 – nowe </a:t>
            </a: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Artistry Signature Select™ Spersonalizowane Serum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odpowiada na różne, określone problemy ze skórą każdej kobiety.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Aż </a:t>
            </a: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25 możliwości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stworzenia wyjątkowej kuracji dla każdej skóry.</a:t>
            </a:r>
          </a:p>
        </p:txBody>
      </p:sp>
    </p:spTree>
    <p:extLst>
      <p:ext uri="{BB962C8B-B14F-4D97-AF65-F5344CB8AC3E}">
        <p14:creationId xmlns:p14="http://schemas.microsoft.com/office/powerpoint/2010/main" val="980529668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rt_SigSel_Tech_Amp_W_alt.150dpi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362140"/>
            <a:ext cx="2743200" cy="2743166"/>
          </a:xfrm>
          <a:prstGeom prst="ellipse">
            <a:avLst/>
          </a:prstGeom>
          <a:ln w="6350" cmpd="sng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Picture 13" descr="Art_SigSel_Convergence.jpg"/>
          <p:cNvPicPr>
            <a:picLocks noChangeAspect="1"/>
          </p:cNvPicPr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0" y="1362129"/>
            <a:ext cx="2743200" cy="2743201"/>
          </a:xfrm>
          <a:prstGeom prst="ellipse">
            <a:avLst/>
          </a:prstGeom>
          <a:ln w="6350" cmpd="sng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Picture 12" descr="Art_SigSel_Convergence.300dpi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8200" y="1360242"/>
            <a:ext cx="2743200" cy="2746962"/>
          </a:xfrm>
          <a:prstGeom prst="ellipse">
            <a:avLst/>
          </a:prstGeom>
          <a:ln w="6350" cmpd="sng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  <a:tileRect/>
            </a:gradFill>
          </a:ln>
          <a:effectLst>
            <a:outerShdw blurRad="1270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4853421" y="403761"/>
            <a:ext cx="2926216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2100" b="1" dirty="0">
                <a:solidFill>
                  <a:srgbClr val="AB7381"/>
                </a:solidFill>
                <a:latin typeface="Arial" charset="0"/>
              </a:rPr>
              <a:t>DLACZEGO SERUM?</a:t>
            </a:r>
          </a:p>
        </p:txBody>
      </p:sp>
      <p:sp>
        <p:nvSpPr>
          <p:cNvPr id="34821" name="TextBox 5"/>
          <p:cNvSpPr txBox="1">
            <a:spLocks noChangeArrowheads="1"/>
          </p:cNvSpPr>
          <p:nvPr/>
        </p:nvSpPr>
        <p:spPr bwMode="auto">
          <a:xfrm>
            <a:off x="351269" y="403761"/>
            <a:ext cx="45021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2100" b="1" dirty="0">
                <a:solidFill>
                  <a:srgbClr val="1080BA"/>
                </a:solidFill>
                <a:latin typeface="Arial" charset="0"/>
              </a:rPr>
              <a:t>DLACZEGO PERSONALIZACJA?</a:t>
            </a:r>
          </a:p>
        </p:txBody>
      </p:sp>
      <p:sp>
        <p:nvSpPr>
          <p:cNvPr id="34822" name="TextBox 6"/>
          <p:cNvSpPr txBox="1">
            <a:spLocks noChangeArrowheads="1"/>
          </p:cNvSpPr>
          <p:nvPr/>
        </p:nvSpPr>
        <p:spPr bwMode="auto">
          <a:xfrm>
            <a:off x="8049228" y="407988"/>
            <a:ext cx="353257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2100" b="1" dirty="0">
                <a:solidFill>
                  <a:srgbClr val="F79646"/>
                </a:solidFill>
                <a:latin typeface="Arial" charset="0"/>
              </a:rPr>
              <a:t>DLACZEGO ARTISTRY™?</a:t>
            </a:r>
          </a:p>
        </p:txBody>
      </p:sp>
      <p:pic>
        <p:nvPicPr>
          <p:cNvPr id="18" name="Imagem 11"/>
          <p:cNvPicPr>
            <a:picLocks noChangeAspect="1"/>
          </p:cNvPicPr>
          <p:nvPr/>
        </p:nvPicPr>
        <p:blipFill rotWithShape="1"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120" t="-36207" r="-1456" b="-13437"/>
          <a:stretch/>
        </p:blipFill>
        <p:spPr>
          <a:xfrm>
            <a:off x="4853421" y="5955872"/>
            <a:ext cx="457200" cy="588100"/>
          </a:xfrm>
          <a:prstGeom prst="rect">
            <a:avLst/>
          </a:prstGeom>
        </p:spPr>
      </p:pic>
      <p:sp>
        <p:nvSpPr>
          <p:cNvPr id="12297" name="TextBox 21"/>
          <p:cNvSpPr txBox="1">
            <a:spLocks noChangeArrowheads="1"/>
          </p:cNvSpPr>
          <p:nvPr/>
        </p:nvSpPr>
        <p:spPr bwMode="auto">
          <a:xfrm>
            <a:off x="5327650" y="6080125"/>
            <a:ext cx="1652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Najwyższa skuteczność</a:t>
            </a:r>
          </a:p>
        </p:txBody>
      </p:sp>
      <p:pic>
        <p:nvPicPr>
          <p:cNvPr id="12" name="Picture 11" descr="aArtboard 2.png"/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136BAC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751" y="6021322"/>
            <a:ext cx="380577" cy="457200"/>
          </a:xfrm>
          <a:prstGeom prst="rect">
            <a:avLst/>
          </a:prstGeom>
        </p:spPr>
      </p:pic>
      <p:sp>
        <p:nvSpPr>
          <p:cNvPr id="12299" name="TextBox 25"/>
          <p:cNvSpPr txBox="1">
            <a:spLocks noChangeArrowheads="1"/>
          </p:cNvSpPr>
          <p:nvPr/>
        </p:nvSpPr>
        <p:spPr bwMode="auto">
          <a:xfrm>
            <a:off x="1589088" y="5957888"/>
            <a:ext cx="274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Działa na określone problemy ze skórą</a:t>
            </a:r>
          </a:p>
        </p:txBody>
      </p:sp>
      <p:sp>
        <p:nvSpPr>
          <p:cNvPr id="12300" name="TextBox 9"/>
          <p:cNvSpPr txBox="1">
            <a:spLocks noChangeArrowheads="1"/>
          </p:cNvSpPr>
          <p:nvPr/>
        </p:nvSpPr>
        <p:spPr bwMode="auto">
          <a:xfrm>
            <a:off x="9053513" y="6080125"/>
            <a:ext cx="2066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Dostosowane do Ciebie</a:t>
            </a:r>
          </a:p>
        </p:txBody>
      </p:sp>
      <p:pic>
        <p:nvPicPr>
          <p:cNvPr id="11" name="Picture 10" descr="Artboard 2.png"/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7842" y="6021322"/>
            <a:ext cx="297603" cy="457200"/>
          </a:xfrm>
          <a:prstGeom prst="rect">
            <a:avLst/>
          </a:prstGeom>
        </p:spPr>
      </p:pic>
      <p:pic>
        <p:nvPicPr>
          <p:cNvPr id="17" name="Imagem 9"/>
          <p:cNvPicPr>
            <a:picLocks noChangeAspect="1"/>
          </p:cNvPicPr>
          <p:nvPr/>
        </p:nvPicPr>
        <p:blipFill rotWithShape="1"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3538"/>
          <a:stretch/>
        </p:blipFill>
        <p:spPr>
          <a:xfrm>
            <a:off x="4853421" y="4686509"/>
            <a:ext cx="457200" cy="506915"/>
          </a:xfrm>
          <a:prstGeom prst="rect">
            <a:avLst/>
          </a:prstGeom>
        </p:spPr>
      </p:pic>
      <p:sp>
        <p:nvSpPr>
          <p:cNvPr id="12303" name="TextBox 20"/>
          <p:cNvSpPr txBox="1">
            <a:spLocks noChangeArrowheads="1"/>
          </p:cNvSpPr>
          <p:nvPr/>
        </p:nvSpPr>
        <p:spPr bwMode="auto">
          <a:xfrm>
            <a:off x="5327650" y="4716857"/>
            <a:ext cx="22145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Wysoce skoncentrowane</a:t>
            </a:r>
          </a:p>
        </p:txBody>
      </p:sp>
      <p:pic>
        <p:nvPicPr>
          <p:cNvPr id="4" name="Picture 3" descr="Artboard 3.png"/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rgbClr val="136BAC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950" y="4690877"/>
            <a:ext cx="498178" cy="498178"/>
          </a:xfrm>
          <a:prstGeom prst="rect">
            <a:avLst/>
          </a:prstGeom>
        </p:spPr>
      </p:pic>
      <p:sp>
        <p:nvSpPr>
          <p:cNvPr id="12305" name="TextBox 23"/>
          <p:cNvSpPr txBox="1">
            <a:spLocks noChangeArrowheads="1"/>
          </p:cNvSpPr>
          <p:nvPr/>
        </p:nvSpPr>
        <p:spPr bwMode="auto">
          <a:xfrm>
            <a:off x="1589088" y="4648200"/>
            <a:ext cx="274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Każda skóra jest wyjątkowa i ma różne potrzeby</a:t>
            </a:r>
          </a:p>
        </p:txBody>
      </p:sp>
      <p:pic>
        <p:nvPicPr>
          <p:cNvPr id="20" name="Picture 19" descr="aauArtboard 3.png"/>
          <p:cNvPicPr>
            <a:picLocks noChangeAspect="1"/>
          </p:cNvPicPr>
          <p:nvPr/>
        </p:nvPicPr>
        <p:blipFill>
          <a:blip r:embed="rId10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292" y="4711366"/>
            <a:ext cx="462703" cy="457200"/>
          </a:xfrm>
          <a:prstGeom prst="rect">
            <a:avLst/>
          </a:prstGeom>
        </p:spPr>
      </p:pic>
      <p:sp>
        <p:nvSpPr>
          <p:cNvPr id="12307" name="TextBox 26"/>
          <p:cNvSpPr txBox="1">
            <a:spLocks noChangeArrowheads="1"/>
          </p:cNvSpPr>
          <p:nvPr/>
        </p:nvSpPr>
        <p:spPr bwMode="auto">
          <a:xfrm>
            <a:off x="9053513" y="4770438"/>
            <a:ext cx="1952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Zainspirowane naturą</a:t>
            </a:r>
          </a:p>
        </p:txBody>
      </p:sp>
      <p:sp>
        <p:nvSpPr>
          <p:cNvPr id="12308" name="TextBox 7"/>
          <p:cNvSpPr txBox="1">
            <a:spLocks noChangeArrowheads="1"/>
          </p:cNvSpPr>
          <p:nvPr/>
        </p:nvSpPr>
        <p:spPr bwMode="auto">
          <a:xfrm>
            <a:off x="5327650" y="5370713"/>
            <a:ext cx="2031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Głęboka penetracja 	</a:t>
            </a:r>
          </a:p>
          <a:p>
            <a:pPr eaLnBrk="0" fontAlgn="base" hangingPunct="0">
              <a:spcBef>
                <a:spcPct val="0"/>
              </a:spcBef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w warstwy skóry</a:t>
            </a:r>
          </a:p>
        </p:txBody>
      </p:sp>
      <p:pic>
        <p:nvPicPr>
          <p:cNvPr id="19" name="Imagem 12"/>
          <p:cNvPicPr>
            <a:picLocks noChangeAspect="1"/>
          </p:cNvPicPr>
          <p:nvPr/>
        </p:nvPicPr>
        <p:blipFill rotWithShape="1"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575" t="-19227" r="44651" b="-13438"/>
          <a:stretch/>
        </p:blipFill>
        <p:spPr>
          <a:xfrm>
            <a:off x="4853421" y="5346463"/>
            <a:ext cx="457200" cy="495300"/>
          </a:xfrm>
          <a:prstGeom prst="rect">
            <a:avLst/>
          </a:prstGeom>
        </p:spPr>
      </p:pic>
      <p:pic>
        <p:nvPicPr>
          <p:cNvPr id="3" name="Picture 2" descr="aaArtboard 2.png"/>
          <p:cNvPicPr>
            <a:picLocks noChangeAspect="1"/>
          </p:cNvPicPr>
          <p:nvPr/>
        </p:nvPicPr>
        <p:blipFill>
          <a:blip r:embed="rId11" cstate="email">
            <a:duotone>
              <a:prstClr val="black"/>
              <a:srgbClr val="136BAC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11" y="5365513"/>
            <a:ext cx="461856" cy="457200"/>
          </a:xfrm>
          <a:prstGeom prst="rect">
            <a:avLst/>
          </a:prstGeom>
        </p:spPr>
      </p:pic>
      <p:sp>
        <p:nvSpPr>
          <p:cNvPr id="12311" name="TextBox 24"/>
          <p:cNvSpPr txBox="1">
            <a:spLocks noChangeArrowheads="1"/>
          </p:cNvSpPr>
          <p:nvPr/>
        </p:nvSpPr>
        <p:spPr bwMode="auto">
          <a:xfrm>
            <a:off x="1589088" y="5302250"/>
            <a:ext cx="274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Problemy skórne postępują w różnym tempie</a:t>
            </a:r>
          </a:p>
        </p:txBody>
      </p:sp>
      <p:pic>
        <p:nvPicPr>
          <p:cNvPr id="15" name="Picture 14" descr="aauArtboard 2.png"/>
          <p:cNvPicPr>
            <a:picLocks noChangeAspect="1"/>
          </p:cNvPicPr>
          <p:nvPr/>
        </p:nvPicPr>
        <p:blipFill>
          <a:blip r:embed="rId12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6350" y="5365513"/>
            <a:ext cx="460587" cy="457200"/>
          </a:xfrm>
          <a:prstGeom prst="rect">
            <a:avLst/>
          </a:prstGeom>
        </p:spPr>
      </p:pic>
      <p:sp>
        <p:nvSpPr>
          <p:cNvPr id="12313" name="TextBox 28"/>
          <p:cNvSpPr txBox="1">
            <a:spLocks noChangeArrowheads="1"/>
          </p:cNvSpPr>
          <p:nvPr/>
        </p:nvSpPr>
        <p:spPr bwMode="auto">
          <a:xfrm>
            <a:off x="9053513" y="5424488"/>
            <a:ext cx="2124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ts val="1300"/>
              </a:spcAft>
              <a:defRPr/>
            </a:pPr>
            <a:r>
              <a:rPr lang="pl-PL" sz="1600" dirty="0">
                <a:solidFill>
                  <a:prstClr val="white">
                    <a:lumMod val="50000"/>
                  </a:prstClr>
                </a:solidFill>
                <a:latin typeface="Arial" charset="0"/>
              </a:rPr>
              <a:t>Udoskonalone przez naukę</a:t>
            </a:r>
          </a:p>
        </p:txBody>
      </p:sp>
    </p:spTree>
    <p:extLst>
      <p:ext uri="{BB962C8B-B14F-4D97-AF65-F5344CB8AC3E}">
        <p14:creationId xmlns:p14="http://schemas.microsoft.com/office/powerpoint/2010/main" val="368777482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36563" y="628650"/>
            <a:ext cx="5113337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274320" rIns="274320" bIns="27432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2100" dirty="0">
                <a:solidFill>
                  <a:srgbClr val="7F7F7F"/>
                </a:solidFill>
                <a:latin typeface="Arial" charset="0"/>
              </a:rPr>
              <a:t>Sera Artistry™ zawierają silne składniki w najwyższych stężeniach i</a:t>
            </a:r>
            <a:r>
              <a:rPr lang="en-US" sz="21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2100" dirty="0">
                <a:solidFill>
                  <a:srgbClr val="7F7F7F"/>
                </a:solidFill>
                <a:latin typeface="Arial" charset="0"/>
              </a:rPr>
              <a:t>zostały stworzone z myślą o</a:t>
            </a:r>
            <a:r>
              <a:rPr lang="en-US" sz="21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2100" dirty="0">
                <a:solidFill>
                  <a:srgbClr val="7F7F7F"/>
                </a:solidFill>
                <a:latin typeface="Arial" charset="0"/>
              </a:rPr>
              <a:t>skutecznym działaniu głęboko pod powierzchnią skóry.</a:t>
            </a:r>
            <a:endParaRPr lang="pl-PL" sz="21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763" y="0"/>
            <a:ext cx="6083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858432"/>
            <a:ext cx="6096000" cy="1505027"/>
          </a:xfrm>
          <a:prstGeom prst="rect">
            <a:avLst/>
          </a:prstGeom>
          <a:solidFill>
            <a:srgbClr val="EDB38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tIns="182880" rIns="457200" bIns="18288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>
                <a:solidFill>
                  <a:prstClr val="white"/>
                </a:solidFill>
                <a:latin typeface="Arial" charset="0"/>
              </a:rPr>
              <a:t>Serum Artistry™ zawiera </a:t>
            </a:r>
            <a:br>
              <a:rPr dirty="0"/>
            </a:br>
            <a:r>
              <a:rPr lang="pl-PL" sz="2800" b="1" dirty="0">
                <a:solidFill>
                  <a:prstClr val="white"/>
                </a:solidFill>
                <a:latin typeface="Arial" charset="0"/>
              </a:rPr>
              <a:t>PONAD 2,5-krotnie WIĘCEJ </a:t>
            </a:r>
            <a:br>
              <a:rPr dirty="0"/>
            </a:br>
            <a:r>
              <a:rPr lang="pl-PL" dirty="0">
                <a:solidFill>
                  <a:prstClr val="white"/>
                </a:solidFill>
                <a:latin typeface="Arial" charset="0"/>
              </a:rPr>
              <a:t>kluczowych składników wpływających na efekty </a:t>
            </a:r>
            <a:br>
              <a:rPr dirty="0"/>
            </a:br>
            <a:r>
              <a:rPr lang="pl-PL" dirty="0">
                <a:solidFill>
                  <a:prstClr val="white"/>
                </a:solidFill>
                <a:latin typeface="Arial" charset="0"/>
              </a:rPr>
              <a:t>niż inne kremy nawilżające z linii Artistry™.*</a:t>
            </a:r>
          </a:p>
        </p:txBody>
      </p:sp>
      <p:sp>
        <p:nvSpPr>
          <p:cNvPr id="36870" name="Rectangle 21"/>
          <p:cNvSpPr>
            <a:spLocks noChangeArrowheads="1"/>
          </p:cNvSpPr>
          <p:nvPr/>
        </p:nvSpPr>
        <p:spPr bwMode="auto">
          <a:xfrm>
            <a:off x="436563" y="6229350"/>
            <a:ext cx="5119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 dirty="0">
                <a:solidFill>
                  <a:srgbClr val="7F7F7F"/>
                </a:solidFill>
                <a:latin typeface="Arial" charset="0"/>
              </a:rPr>
              <a:t>*Porównanie średniej zawartości kluczowych składników zawartych w spersonalizowanym serum Artistry Signature Select™ (baza serum oraz poszczególne ampułki) ze średnią zawartością kluczowych składników kremów nawilżających z linii Artistry™ (ARTISTRY HYDRA-V™; ARTISTRY YOUTH XTEND™).</a:t>
            </a:r>
            <a:endParaRPr lang="pl-PL" sz="800" i="1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36387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3" descr="Art_12155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863" y="2071688"/>
            <a:ext cx="1741487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4" descr="Art_12155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988" y="2068513"/>
            <a:ext cx="17462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25" descr="Art_12155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288" y="2068513"/>
            <a:ext cx="17462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26" descr="Art_12156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3588" y="2068513"/>
            <a:ext cx="17462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7" descr="Art_121557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888" y="2068513"/>
            <a:ext cx="17462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12" descr="Untitled-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113" y="274638"/>
            <a:ext cx="1757362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3" descr="Untitled-1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87"/>
          <a:stretch>
            <a:fillRect/>
          </a:stretch>
        </p:blipFill>
        <p:spPr bwMode="auto">
          <a:xfrm>
            <a:off x="1044575" y="1063625"/>
            <a:ext cx="1597025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0" y="4114800"/>
            <a:ext cx="12192000" cy="2743200"/>
          </a:xfrm>
          <a:prstGeom prst="rect">
            <a:avLst/>
          </a:prstGeom>
          <a:solidFill>
            <a:srgbClr val="C4DFF2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923" name="TextBox 17"/>
          <p:cNvSpPr txBox="1">
            <a:spLocks noChangeArrowheads="1"/>
          </p:cNvSpPr>
          <p:nvPr/>
        </p:nvSpPr>
        <p:spPr bwMode="auto">
          <a:xfrm>
            <a:off x="3464653" y="407988"/>
            <a:ext cx="51579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DOSTOSOWANE DO CIEBIE. </a:t>
            </a:r>
          </a:p>
        </p:txBody>
      </p:sp>
      <p:sp>
        <p:nvSpPr>
          <p:cNvPr id="38924" name="Rectangle 2"/>
          <p:cNvSpPr>
            <a:spLocks/>
          </p:cNvSpPr>
          <p:nvPr/>
        </p:nvSpPr>
        <p:spPr bwMode="auto">
          <a:xfrm>
            <a:off x="477838" y="4244975"/>
            <a:ext cx="2743200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ZAINSPIROWANE NATURĄ</a:t>
            </a: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300" dirty="0">
                <a:solidFill>
                  <a:srgbClr val="7F7F7F"/>
                </a:solidFill>
                <a:latin typeface="Arial" charset="0"/>
              </a:rPr>
              <a:t>Baza serum zawiera najwyższe stężenie substancji roślinnych Nutrilite™, zwiększając skuteczność wchłaniania ampułki nawet o 175%</a:t>
            </a:r>
            <a:r>
              <a:rPr lang="pl-PL" sz="1300" baseline="30000" dirty="0">
                <a:solidFill>
                  <a:srgbClr val="7F7F7F"/>
                </a:solidFill>
                <a:latin typeface="Arial" charset="0"/>
              </a:rPr>
              <a:t>1</a:t>
            </a:r>
            <a:r>
              <a:rPr lang="pl-PL" sz="1300" dirty="0">
                <a:solidFill>
                  <a:srgbClr val="7F7F7F"/>
                </a:solidFill>
                <a:latin typeface="Arial" charset="0"/>
              </a:rPr>
              <a:t>.</a:t>
            </a:r>
            <a:endParaRPr lang="pl-PL" sz="13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25" name="Rectangle 3"/>
          <p:cNvSpPr>
            <a:spLocks/>
          </p:cNvSpPr>
          <p:nvPr/>
        </p:nvSpPr>
        <p:spPr bwMode="auto">
          <a:xfrm>
            <a:off x="4416200" y="4244975"/>
            <a:ext cx="3355975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UDOSKONALONE PRZEZ NAUKĘ</a:t>
            </a: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300" dirty="0">
                <a:solidFill>
                  <a:srgbClr val="7F7F7F"/>
                </a:solidFill>
                <a:latin typeface="Arial" charset="0"/>
              </a:rPr>
              <a:t>Sprawdzona klinicznie technologia pielęgnacji skóry Artistry™ z</a:t>
            </a:r>
            <a:r>
              <a:rPr lang="en-US" sz="13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1300" dirty="0">
                <a:solidFill>
                  <a:srgbClr val="7F7F7F"/>
                </a:solidFill>
                <a:latin typeface="Arial" charset="0"/>
              </a:rPr>
              <a:t>większą o 60% zawartością* kluczowych składników aktywnych.</a:t>
            </a:r>
            <a:r>
              <a:rPr lang="pl-PL" sz="1300" dirty="0"/>
              <a:t> </a:t>
            </a:r>
          </a:p>
        </p:txBody>
      </p:sp>
      <p:sp>
        <p:nvSpPr>
          <p:cNvPr id="38926" name="Rectangle 4"/>
          <p:cNvSpPr>
            <a:spLocks/>
          </p:cNvSpPr>
          <p:nvPr/>
        </p:nvSpPr>
        <p:spPr bwMode="auto">
          <a:xfrm>
            <a:off x="8970963" y="4241800"/>
            <a:ext cx="27432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b="1" dirty="0">
                <a:solidFill>
                  <a:srgbClr val="7F7F7F"/>
                </a:solidFill>
                <a:latin typeface="Arial" charset="0"/>
              </a:rPr>
              <a:t>DOSTOSOWANE DO CIEBIE </a:t>
            </a: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300" dirty="0">
                <a:solidFill>
                  <a:srgbClr val="7F7F7F"/>
                </a:solidFill>
                <a:latin typeface="Arial" charset="0"/>
              </a:rPr>
              <a:t>Siła maksymalnie 3 ampułek o</a:t>
            </a:r>
            <a:r>
              <a:rPr lang="en-US" sz="1300" dirty="0">
                <a:solidFill>
                  <a:srgbClr val="7F7F7F"/>
                </a:solidFill>
                <a:latin typeface="Arial" charset="0"/>
              </a:rPr>
              <a:t> </a:t>
            </a:r>
            <a:r>
              <a:rPr lang="pl-PL" sz="1300" dirty="0">
                <a:solidFill>
                  <a:srgbClr val="7F7F7F"/>
                </a:solidFill>
                <a:latin typeface="Arial" charset="0"/>
              </a:rPr>
              <a:t>różnym działaniu, dostosowanych do określonych potrzeb Twojej skóry.</a:t>
            </a:r>
            <a:endParaRPr lang="pl-PL" sz="13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Plus 1"/>
          <p:cNvSpPr/>
          <p:nvPr/>
        </p:nvSpPr>
        <p:spPr>
          <a:xfrm>
            <a:off x="3698875" y="5048250"/>
            <a:ext cx="547688" cy="547688"/>
          </a:xfrm>
          <a:prstGeom prst="mathPlus">
            <a:avLst>
              <a:gd name="adj1" fmla="val 1240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Equal 7"/>
          <p:cNvSpPr/>
          <p:nvPr/>
        </p:nvSpPr>
        <p:spPr>
          <a:xfrm>
            <a:off x="7945438" y="5048250"/>
            <a:ext cx="547687" cy="547688"/>
          </a:xfrm>
          <a:prstGeom prst="mathEqual">
            <a:avLst>
              <a:gd name="adj1" fmla="val 12409"/>
              <a:gd name="adj2" fmla="val 1176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929" name="Rectangle 21"/>
          <p:cNvSpPr>
            <a:spLocks noChangeArrowheads="1"/>
          </p:cNvSpPr>
          <p:nvPr/>
        </p:nvSpPr>
        <p:spPr bwMode="auto">
          <a:xfrm>
            <a:off x="430213" y="6399213"/>
            <a:ext cx="31289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 baseline="30000" dirty="0">
                <a:solidFill>
                  <a:srgbClr val="7F7F7F"/>
                </a:solidFill>
                <a:latin typeface="Arial" charset="0"/>
              </a:rPr>
              <a:t>1</a:t>
            </a:r>
            <a:r>
              <a:rPr lang="pl-PL" sz="800" i="1" dirty="0">
                <a:solidFill>
                  <a:srgbClr val="7F7F7F"/>
                </a:solidFill>
                <a:latin typeface="Arial" charset="0"/>
              </a:rPr>
              <a:t>Potwierdzone badaniami: In Vitro Franz Cell Assay (Analytical Sciences Report RPT-CS-17-005; załącznik nr 26).</a:t>
            </a:r>
          </a:p>
        </p:txBody>
      </p:sp>
      <p:sp>
        <p:nvSpPr>
          <p:cNvPr id="38930" name="Rectangle 22"/>
          <p:cNvSpPr>
            <a:spLocks noChangeArrowheads="1"/>
          </p:cNvSpPr>
          <p:nvPr/>
        </p:nvSpPr>
        <p:spPr bwMode="auto">
          <a:xfrm>
            <a:off x="4416200" y="6399212"/>
            <a:ext cx="33559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800" i="1" dirty="0">
                <a:solidFill>
                  <a:srgbClr val="7F7F7F"/>
                </a:solidFill>
                <a:latin typeface="Arial" charset="0"/>
              </a:rPr>
              <a:t>*W porównaniu z podstawowymi produktami serum Artistry™.</a:t>
            </a:r>
            <a:endParaRPr lang="pl-PL" sz="800" i="1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9576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tângulo 7"/>
          <p:cNvSpPr>
            <a:spLocks noChangeArrowheads="1"/>
          </p:cNvSpPr>
          <p:nvPr/>
        </p:nvSpPr>
        <p:spPr bwMode="auto">
          <a:xfrm>
            <a:off x="425450" y="2200971"/>
            <a:ext cx="5240564" cy="31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2000" b="1" dirty="0">
                <a:solidFill>
                  <a:srgbClr val="7F7F7F"/>
                </a:solidFill>
                <a:latin typeface="Arial" charset="0"/>
              </a:rPr>
              <a:t>INNOWACYJNE OTWARCIE</a:t>
            </a: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2000" b="1" dirty="0">
                <a:solidFill>
                  <a:srgbClr val="FF9966"/>
                </a:solidFill>
                <a:latin typeface="Arial" charset="0"/>
              </a:rPr>
              <a:t>Innowacyjna technologia Power Infused </a:t>
            </a:r>
            <a:r>
              <a:rPr lang="pl-PL" sz="1600" dirty="0">
                <a:solidFill>
                  <a:srgbClr val="7F7F7F"/>
                </a:solidFill>
                <a:latin typeface="Arial" charset="0"/>
              </a:rPr>
              <a:t>chroni formuły zamknięte w ampułkach, utrzymując świeżość składników aż do chwili ich połączenia.</a:t>
            </a:r>
            <a:endParaRPr lang="pl-PL" sz="16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dirty="0"/>
              <a:t> </a:t>
            </a:r>
            <a:endParaRPr lang="pl-PL" sz="2000" dirty="0">
              <a:solidFill>
                <a:srgbClr val="76777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endParaRPr lang="pl-PL" sz="1600" b="1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ts val="1300"/>
              </a:spcAft>
            </a:pPr>
            <a:r>
              <a:rPr lang="pl-PL" sz="1600" dirty="0">
                <a:solidFill>
                  <a:srgbClr val="7F7F7F"/>
                </a:solidFill>
                <a:latin typeface="Arial" charset="0"/>
              </a:rPr>
              <a:t>Ampułki są szczelnie zamknięte i wypełnione azotem, obojętnym gazem, który chroni zawartość i formułę produktu przed kontaktem z tlenem.</a:t>
            </a:r>
            <a:endParaRPr lang="pl-PL" sz="16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2" name="TextBox 5"/>
          <p:cNvSpPr txBox="1">
            <a:spLocks noChangeArrowheads="1"/>
          </p:cNvSpPr>
          <p:nvPr/>
        </p:nvSpPr>
        <p:spPr bwMode="auto">
          <a:xfrm>
            <a:off x="425450" y="407988"/>
            <a:ext cx="70040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2800" dirty="0">
                <a:solidFill>
                  <a:srgbClr val="7F7F7F"/>
                </a:solidFill>
                <a:latin typeface="Arial" charset="0"/>
              </a:rPr>
              <a:t>PIERWSZA I JEDYNA TAKA TECHNOLOGIA WŚRÓD PRODUKTÓW DO PIELĘGNACJI SKÓRY</a:t>
            </a:r>
          </a:p>
        </p:txBody>
      </p:sp>
      <p:pic>
        <p:nvPicPr>
          <p:cNvPr id="40963" name="Picture 2" descr="Art_SigSel_Social_20-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55"/>
          <a:stretch>
            <a:fillRect/>
          </a:stretch>
        </p:blipFill>
        <p:spPr bwMode="auto">
          <a:xfrm>
            <a:off x="4978400" y="0"/>
            <a:ext cx="7213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370320" y="5679440"/>
            <a:ext cx="1517900" cy="578804"/>
          </a:xfrm>
          <a:prstGeom prst="rect">
            <a:avLst/>
          </a:prstGeom>
          <a:solidFill>
            <a:srgbClr val="EDB38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pl-PL" sz="1100" dirty="0">
                <a:solidFill>
                  <a:srgbClr val="7F7F7F"/>
                </a:solidFill>
                <a:latin typeface="Arial"/>
              </a:rPr>
              <a:t>Baza serum</a:t>
            </a:r>
            <a:endParaRPr lang="pl-PL" sz="11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2280" y="5679440"/>
            <a:ext cx="1517900" cy="578804"/>
          </a:xfrm>
          <a:prstGeom prst="rect">
            <a:avLst/>
          </a:prstGeom>
          <a:solidFill>
            <a:srgbClr val="EDB38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pl-PL" sz="1100">
                <a:solidFill>
                  <a:srgbClr val="7F7F7F"/>
                </a:solidFill>
                <a:latin typeface="Arial"/>
              </a:rPr>
              <a:t>Dodawanie ampułki do bazy serum</a:t>
            </a:r>
            <a:endParaRPr lang="pl-PL" sz="1100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94240" y="5679440"/>
            <a:ext cx="1517900" cy="578804"/>
          </a:xfrm>
          <a:prstGeom prst="rect">
            <a:avLst/>
          </a:prstGeom>
          <a:solidFill>
            <a:srgbClr val="EDB389"/>
          </a:solidFill>
          <a:ln w="6350" cmpd="sng">
            <a:gradFill flip="none" rotWithShape="1">
              <a:gsLst>
                <a:gs pos="0">
                  <a:schemeClr val="bg1"/>
                </a:gs>
                <a:gs pos="100000">
                  <a:srgbClr val="C4DFF2"/>
                </a:gs>
              </a:gsLst>
              <a:lin ang="5400000" scaled="0"/>
              <a:tileRect/>
            </a:gradFill>
          </a:ln>
          <a:effectLst>
            <a:outerShdw blurRad="127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pl-PL" sz="1100" dirty="0">
                <a:solidFill>
                  <a:srgbClr val="7F7F7F"/>
                </a:solidFill>
                <a:latin typeface="Arial"/>
              </a:rPr>
              <a:t>Gotowe spersonalizowane serum</a:t>
            </a:r>
          </a:p>
        </p:txBody>
      </p:sp>
    </p:spTree>
    <p:extLst>
      <p:ext uri="{BB962C8B-B14F-4D97-AF65-F5344CB8AC3E}">
        <p14:creationId xmlns:p14="http://schemas.microsoft.com/office/powerpoint/2010/main" val="2815598017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review_1.mp4">
            <a:hlinkClick r:id="" action="ppaction://media"/>
            <a:extLst>
              <a:ext uri="{FF2B5EF4-FFF2-40B4-BE49-F238E27FC236}">
                <a16:creationId xmlns:a16="http://schemas.microsoft.com/office/drawing/2014/main" id="{6C32336F-C59F-4740-ACBB-274ECE3D508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Picture 3" descr="Artboard 2.png"/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97233">
            <a:off x="297856" y="6158292"/>
            <a:ext cx="350351" cy="552897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20662" y="5791199"/>
            <a:ext cx="17714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1600" b="1" dirty="0">
                <a:solidFill>
                  <a:srgbClr val="C0504D"/>
                </a:solidFill>
                <a:latin typeface="Action Man" charset="0"/>
              </a:rPr>
              <a:t>ODTWÓRZ</a:t>
            </a:r>
          </a:p>
        </p:txBody>
      </p:sp>
    </p:spTree>
    <p:extLst>
      <p:ext uri="{BB962C8B-B14F-4D97-AF65-F5344CB8AC3E}">
        <p14:creationId xmlns:p14="http://schemas.microsoft.com/office/powerpoint/2010/main" val="281681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1806</Words>
  <Application>Microsoft Office PowerPoint</Application>
  <PresentationFormat>Widescreen</PresentationFormat>
  <Paragraphs>209</Paragraphs>
  <Slides>25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Action Man</vt:lpstr>
      <vt:lpstr>Arial</vt:lpstr>
      <vt:lpstr>Calibri</vt:lpstr>
      <vt:lpstr>Franklin Gothic Book</vt:lpstr>
      <vt:lpstr>Wingdings</vt:lpstr>
      <vt:lpstr>Custom Design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Amway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Mixologist Update</dc:title>
  <dc:creator>Mary Jasch</dc:creator>
  <cp:lastModifiedBy>Ralica Lazarova</cp:lastModifiedBy>
  <cp:revision>775</cp:revision>
  <cp:lastPrinted>2018-03-23T19:52:19Z</cp:lastPrinted>
  <dcterms:created xsi:type="dcterms:W3CDTF">2017-02-13T19:31:21Z</dcterms:created>
  <dcterms:modified xsi:type="dcterms:W3CDTF">2021-09-13T10:40:41Z</dcterms:modified>
</cp:coreProperties>
</file>